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wma" ContentType="audio/x-ms-wma"/>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9" r:id="rId2"/>
    <p:sldId id="258" r:id="rId3"/>
    <p:sldId id="342" r:id="rId4"/>
    <p:sldId id="260" r:id="rId5"/>
    <p:sldId id="262" r:id="rId6"/>
    <p:sldId id="426" r:id="rId7"/>
    <p:sldId id="263" r:id="rId8"/>
    <p:sldId id="264" r:id="rId9"/>
    <p:sldId id="265" r:id="rId10"/>
    <p:sldId id="266" r:id="rId11"/>
    <p:sldId id="267" r:id="rId12"/>
    <p:sldId id="268" r:id="rId13"/>
    <p:sldId id="358" r:id="rId14"/>
    <p:sldId id="359" r:id="rId15"/>
    <p:sldId id="360" r:id="rId16"/>
    <p:sldId id="357" r:id="rId17"/>
    <p:sldId id="269" r:id="rId18"/>
    <p:sldId id="356" r:id="rId19"/>
    <p:sldId id="273" r:id="rId20"/>
    <p:sldId id="343" r:id="rId21"/>
    <p:sldId id="350" r:id="rId22"/>
    <p:sldId id="272" r:id="rId23"/>
    <p:sldId id="361" r:id="rId24"/>
    <p:sldId id="362" r:id="rId25"/>
    <p:sldId id="363" r:id="rId26"/>
    <p:sldId id="364" r:id="rId27"/>
    <p:sldId id="274" r:id="rId28"/>
    <p:sldId id="275" r:id="rId29"/>
    <p:sldId id="425" r:id="rId30"/>
    <p:sldId id="345" r:id="rId31"/>
    <p:sldId id="365" r:id="rId32"/>
    <p:sldId id="277" r:id="rId33"/>
    <p:sldId id="279" r:id="rId34"/>
    <p:sldId id="373" r:id="rId35"/>
    <p:sldId id="284" r:id="rId36"/>
    <p:sldId id="283" r:id="rId37"/>
    <p:sldId id="282" r:id="rId38"/>
    <p:sldId id="368" r:id="rId39"/>
    <p:sldId id="369" r:id="rId40"/>
    <p:sldId id="370" r:id="rId41"/>
    <p:sldId id="367" r:id="rId42"/>
    <p:sldId id="372" r:id="rId43"/>
    <p:sldId id="374" r:id="rId44"/>
    <p:sldId id="286" r:id="rId45"/>
    <p:sldId id="280" r:id="rId46"/>
    <p:sldId id="287" r:id="rId47"/>
    <p:sldId id="288" r:id="rId48"/>
    <p:sldId id="346" r:id="rId49"/>
    <p:sldId id="293" r:id="rId50"/>
    <p:sldId id="296" r:id="rId51"/>
    <p:sldId id="377" r:id="rId52"/>
    <p:sldId id="294" r:id="rId53"/>
    <p:sldId id="295" r:id="rId54"/>
    <p:sldId id="297" r:id="rId55"/>
    <p:sldId id="298" r:id="rId56"/>
    <p:sldId id="355" r:id="rId57"/>
    <p:sldId id="311" r:id="rId58"/>
    <p:sldId id="291" r:id="rId59"/>
    <p:sldId id="292" r:id="rId60"/>
    <p:sldId id="299" r:id="rId61"/>
    <p:sldId id="304" r:id="rId62"/>
    <p:sldId id="310" r:id="rId63"/>
    <p:sldId id="305" r:id="rId64"/>
    <p:sldId id="307" r:id="rId65"/>
    <p:sldId id="308" r:id="rId66"/>
    <p:sldId id="313" r:id="rId67"/>
    <p:sldId id="378" r:id="rId68"/>
    <p:sldId id="379" r:id="rId69"/>
    <p:sldId id="380" r:id="rId70"/>
    <p:sldId id="381" r:id="rId71"/>
    <p:sldId id="382" r:id="rId72"/>
    <p:sldId id="383" r:id="rId73"/>
    <p:sldId id="384" r:id="rId74"/>
    <p:sldId id="385" r:id="rId75"/>
    <p:sldId id="386" r:id="rId76"/>
    <p:sldId id="387" r:id="rId77"/>
    <p:sldId id="388" r:id="rId78"/>
    <p:sldId id="389" r:id="rId79"/>
    <p:sldId id="390" r:id="rId80"/>
    <p:sldId id="391" r:id="rId81"/>
    <p:sldId id="392" r:id="rId82"/>
    <p:sldId id="393" r:id="rId83"/>
    <p:sldId id="394" r:id="rId84"/>
    <p:sldId id="395" r:id="rId85"/>
    <p:sldId id="396" r:id="rId86"/>
    <p:sldId id="397" r:id="rId87"/>
    <p:sldId id="398" r:id="rId88"/>
    <p:sldId id="399" r:id="rId89"/>
    <p:sldId id="400" r:id="rId90"/>
    <p:sldId id="401" r:id="rId91"/>
    <p:sldId id="402" r:id="rId92"/>
    <p:sldId id="403" r:id="rId93"/>
    <p:sldId id="404" r:id="rId94"/>
    <p:sldId id="405" r:id="rId95"/>
    <p:sldId id="406" r:id="rId96"/>
    <p:sldId id="407" r:id="rId97"/>
    <p:sldId id="408" r:id="rId98"/>
    <p:sldId id="409" r:id="rId99"/>
    <p:sldId id="410" r:id="rId100"/>
    <p:sldId id="411" r:id="rId101"/>
    <p:sldId id="412" r:id="rId102"/>
    <p:sldId id="413" r:id="rId103"/>
    <p:sldId id="414" r:id="rId104"/>
    <p:sldId id="415" r:id="rId105"/>
    <p:sldId id="416" r:id="rId106"/>
    <p:sldId id="417" r:id="rId107"/>
    <p:sldId id="419" r:id="rId108"/>
    <p:sldId id="420" r:id="rId109"/>
    <p:sldId id="421" r:id="rId110"/>
    <p:sldId id="422" r:id="rId111"/>
    <p:sldId id="423" r:id="rId112"/>
    <p:sldId id="424"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DCFF"/>
    <a:srgbClr val="FF33CC"/>
    <a:srgbClr val="CD9DD9"/>
    <a:srgbClr val="D906B4"/>
    <a:srgbClr val="96057C"/>
    <a:srgbClr val="C95F09"/>
    <a:srgbClr val="B2CB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237" autoAdjust="0"/>
    <p:restoredTop sz="93712" autoAdjust="0"/>
  </p:normalViewPr>
  <p:slideViewPr>
    <p:cSldViewPr>
      <p:cViewPr varScale="1">
        <p:scale>
          <a:sx n="74" d="100"/>
          <a:sy n="74" d="100"/>
        </p:scale>
        <p:origin x="1278" y="78"/>
      </p:cViewPr>
      <p:guideLst>
        <p:guide orient="horz" pos="2160"/>
        <p:guide pos="2880"/>
      </p:guideLst>
    </p:cSldViewPr>
  </p:slideViewPr>
  <p:notesTextViewPr>
    <p:cViewPr>
      <p:scale>
        <a:sx n="3" d="2"/>
        <a:sy n="3" d="2"/>
      </p:scale>
      <p:origin x="0" y="0"/>
    </p:cViewPr>
  </p:notesTextViewPr>
  <p:sorterViewPr>
    <p:cViewPr>
      <p:scale>
        <a:sx n="110" d="100"/>
        <a:sy n="110" d="100"/>
      </p:scale>
      <p:origin x="0" y="-31428"/>
    </p:cViewPr>
  </p:sorterViewPr>
  <p:notesViewPr>
    <p:cSldViewPr>
      <p:cViewPr varScale="1">
        <p:scale>
          <a:sx n="70" d="100"/>
          <a:sy n="70" d="100"/>
        </p:scale>
        <p:origin x="-32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649701-74A6-4010-920A-1B121CA1A920}" type="datetimeFigureOut">
              <a:rPr lang="en-NZ" smtClean="0"/>
              <a:t>3/04/2016</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7B1B23-9BDE-4481-9480-5C58A32227D6}" type="slidenum">
              <a:rPr lang="en-NZ" smtClean="0"/>
              <a:t>‹#›</a:t>
            </a:fld>
            <a:endParaRPr lang="en-NZ"/>
          </a:p>
        </p:txBody>
      </p:sp>
    </p:spTree>
    <p:extLst>
      <p:ext uri="{BB962C8B-B14F-4D97-AF65-F5344CB8AC3E}">
        <p14:creationId xmlns:p14="http://schemas.microsoft.com/office/powerpoint/2010/main" val="16962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t>2</a:t>
            </a:fld>
            <a:endParaRPr lang="en-NZ"/>
          </a:p>
        </p:txBody>
      </p:sp>
    </p:spTree>
    <p:extLst>
      <p:ext uri="{BB962C8B-B14F-4D97-AF65-F5344CB8AC3E}">
        <p14:creationId xmlns:p14="http://schemas.microsoft.com/office/powerpoint/2010/main" val="38659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11</a:t>
            </a:fld>
            <a:endParaRPr lang="en-NZ"/>
          </a:p>
        </p:txBody>
      </p:sp>
    </p:spTree>
    <p:extLst>
      <p:ext uri="{BB962C8B-B14F-4D97-AF65-F5344CB8AC3E}">
        <p14:creationId xmlns:p14="http://schemas.microsoft.com/office/powerpoint/2010/main" val="10856763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110</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4440227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111</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36366637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112</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3568997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B99B76-64B9-493F-8A4E-3DAA987BC9FA}" type="slidenum">
              <a:rPr lang="en-NZ" altLang="en-US">
                <a:latin typeface="Calibri" panose="020F0502020204030204" pitchFamily="34" charset="0"/>
              </a:rPr>
              <a:pPr eaLnBrk="1" hangingPunct="1"/>
              <a:t>12</a:t>
            </a:fld>
            <a:endParaRPr lang="en-NZ" altLang="en-US">
              <a:latin typeface="Calibri" panose="020F0502020204030204" pitchFamily="34" charset="0"/>
            </a:endParaRPr>
          </a:p>
        </p:txBody>
      </p:sp>
    </p:spTree>
    <p:extLst>
      <p:ext uri="{BB962C8B-B14F-4D97-AF65-F5344CB8AC3E}">
        <p14:creationId xmlns:p14="http://schemas.microsoft.com/office/powerpoint/2010/main" val="359590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13</a:t>
            </a:fld>
            <a:endParaRPr lang="en-NZ"/>
          </a:p>
        </p:txBody>
      </p:sp>
    </p:spTree>
    <p:extLst>
      <p:ext uri="{BB962C8B-B14F-4D97-AF65-F5344CB8AC3E}">
        <p14:creationId xmlns:p14="http://schemas.microsoft.com/office/powerpoint/2010/main" val="303530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14</a:t>
            </a:fld>
            <a:endParaRPr lang="en-NZ"/>
          </a:p>
        </p:txBody>
      </p:sp>
    </p:spTree>
    <p:extLst>
      <p:ext uri="{BB962C8B-B14F-4D97-AF65-F5344CB8AC3E}">
        <p14:creationId xmlns:p14="http://schemas.microsoft.com/office/powerpoint/2010/main" val="215211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15</a:t>
            </a:fld>
            <a:endParaRPr lang="en-NZ"/>
          </a:p>
        </p:txBody>
      </p:sp>
    </p:spTree>
    <p:extLst>
      <p:ext uri="{BB962C8B-B14F-4D97-AF65-F5344CB8AC3E}">
        <p14:creationId xmlns:p14="http://schemas.microsoft.com/office/powerpoint/2010/main" val="3664266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21</a:t>
            </a:fld>
            <a:endParaRPr lang="en-NZ"/>
          </a:p>
        </p:txBody>
      </p:sp>
    </p:spTree>
    <p:extLst>
      <p:ext uri="{BB962C8B-B14F-4D97-AF65-F5344CB8AC3E}">
        <p14:creationId xmlns:p14="http://schemas.microsoft.com/office/powerpoint/2010/main" val="154148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t>22</a:t>
            </a:fld>
            <a:endParaRPr lang="en-NZ"/>
          </a:p>
        </p:txBody>
      </p:sp>
    </p:spTree>
    <p:extLst>
      <p:ext uri="{BB962C8B-B14F-4D97-AF65-F5344CB8AC3E}">
        <p14:creationId xmlns:p14="http://schemas.microsoft.com/office/powerpoint/2010/main" val="288811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24</a:t>
            </a:fld>
            <a:endParaRPr lang="en-NZ"/>
          </a:p>
        </p:txBody>
      </p:sp>
    </p:spTree>
    <p:extLst>
      <p:ext uri="{BB962C8B-B14F-4D97-AF65-F5344CB8AC3E}">
        <p14:creationId xmlns:p14="http://schemas.microsoft.com/office/powerpoint/2010/main" val="2492787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25</a:t>
            </a:fld>
            <a:endParaRPr lang="en-NZ"/>
          </a:p>
        </p:txBody>
      </p:sp>
    </p:spTree>
    <p:extLst>
      <p:ext uri="{BB962C8B-B14F-4D97-AF65-F5344CB8AC3E}">
        <p14:creationId xmlns:p14="http://schemas.microsoft.com/office/powerpoint/2010/main" val="968715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26</a:t>
            </a:fld>
            <a:endParaRPr lang="en-NZ"/>
          </a:p>
        </p:txBody>
      </p:sp>
    </p:spTree>
    <p:extLst>
      <p:ext uri="{BB962C8B-B14F-4D97-AF65-F5344CB8AC3E}">
        <p14:creationId xmlns:p14="http://schemas.microsoft.com/office/powerpoint/2010/main" val="135986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t>3</a:t>
            </a:fld>
            <a:endParaRPr lang="en-NZ"/>
          </a:p>
        </p:txBody>
      </p:sp>
    </p:spTree>
    <p:extLst>
      <p:ext uri="{BB962C8B-B14F-4D97-AF65-F5344CB8AC3E}">
        <p14:creationId xmlns:p14="http://schemas.microsoft.com/office/powerpoint/2010/main" val="191807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27</a:t>
            </a:fld>
            <a:endParaRPr lang="en-NZ"/>
          </a:p>
        </p:txBody>
      </p:sp>
    </p:spTree>
    <p:extLst>
      <p:ext uri="{BB962C8B-B14F-4D97-AF65-F5344CB8AC3E}">
        <p14:creationId xmlns:p14="http://schemas.microsoft.com/office/powerpoint/2010/main" val="4121373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28</a:t>
            </a:fld>
            <a:endParaRPr lang="en-NZ"/>
          </a:p>
        </p:txBody>
      </p:sp>
    </p:spTree>
    <p:extLst>
      <p:ext uri="{BB962C8B-B14F-4D97-AF65-F5344CB8AC3E}">
        <p14:creationId xmlns:p14="http://schemas.microsoft.com/office/powerpoint/2010/main" val="2730400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t>29</a:t>
            </a:fld>
            <a:endParaRPr lang="en-NZ"/>
          </a:p>
        </p:txBody>
      </p:sp>
    </p:spTree>
    <p:extLst>
      <p:ext uri="{BB962C8B-B14F-4D97-AF65-F5344CB8AC3E}">
        <p14:creationId xmlns:p14="http://schemas.microsoft.com/office/powerpoint/2010/main" val="4151938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t>30</a:t>
            </a:fld>
            <a:endParaRPr lang="en-NZ"/>
          </a:p>
        </p:txBody>
      </p:sp>
    </p:spTree>
    <p:extLst>
      <p:ext uri="{BB962C8B-B14F-4D97-AF65-F5344CB8AC3E}">
        <p14:creationId xmlns:p14="http://schemas.microsoft.com/office/powerpoint/2010/main" val="2402740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t>31</a:t>
            </a:fld>
            <a:endParaRPr lang="en-NZ"/>
          </a:p>
        </p:txBody>
      </p:sp>
    </p:spTree>
    <p:extLst>
      <p:ext uri="{BB962C8B-B14F-4D97-AF65-F5344CB8AC3E}">
        <p14:creationId xmlns:p14="http://schemas.microsoft.com/office/powerpoint/2010/main" val="2493801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32</a:t>
            </a:fld>
            <a:endParaRPr lang="en-NZ"/>
          </a:p>
        </p:txBody>
      </p:sp>
    </p:spTree>
    <p:extLst>
      <p:ext uri="{BB962C8B-B14F-4D97-AF65-F5344CB8AC3E}">
        <p14:creationId xmlns:p14="http://schemas.microsoft.com/office/powerpoint/2010/main" val="917005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33</a:t>
            </a:fld>
            <a:endParaRPr lang="en-NZ"/>
          </a:p>
        </p:txBody>
      </p:sp>
    </p:spTree>
    <p:extLst>
      <p:ext uri="{BB962C8B-B14F-4D97-AF65-F5344CB8AC3E}">
        <p14:creationId xmlns:p14="http://schemas.microsoft.com/office/powerpoint/2010/main" val="856385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34</a:t>
            </a:fld>
            <a:endParaRPr lang="en-NZ"/>
          </a:p>
        </p:txBody>
      </p:sp>
    </p:spTree>
    <p:extLst>
      <p:ext uri="{BB962C8B-B14F-4D97-AF65-F5344CB8AC3E}">
        <p14:creationId xmlns:p14="http://schemas.microsoft.com/office/powerpoint/2010/main" val="2889294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35</a:t>
            </a:fld>
            <a:endParaRPr lang="en-NZ"/>
          </a:p>
        </p:txBody>
      </p:sp>
    </p:spTree>
    <p:extLst>
      <p:ext uri="{BB962C8B-B14F-4D97-AF65-F5344CB8AC3E}">
        <p14:creationId xmlns:p14="http://schemas.microsoft.com/office/powerpoint/2010/main" val="3931500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http://www.sosj.org.au/who-we-are/index.cfm?loadref=106</a:t>
            </a:r>
            <a:r>
              <a:rPr lang="en-NZ" baseline="0" dirty="0"/>
              <a:t> </a:t>
            </a:r>
            <a:r>
              <a:rPr lang="en-NZ" baseline="0" dirty="0" smtClean="0"/>
              <a:t>– JTW</a:t>
            </a:r>
          </a:p>
          <a:p>
            <a:r>
              <a:rPr lang="en-NZ" dirty="0" smtClean="0"/>
              <a:t>http://www.sosj.org.au/who-we-are/index.cfm?loadref=105 – MMK</a:t>
            </a:r>
          </a:p>
          <a:p>
            <a:r>
              <a:rPr lang="en-NZ" dirty="0" smtClean="0"/>
              <a:t>http://www.mackilloppenola.org.au/exhibitions/dsp-default.cfm?loadref=122 MMK </a:t>
            </a:r>
            <a:r>
              <a:rPr lang="en-NZ" dirty="0" err="1" smtClean="0"/>
              <a:t>Penola</a:t>
            </a:r>
            <a:r>
              <a:rPr lang="en-NZ" dirty="0" smtClean="0"/>
              <a:t> Centre</a:t>
            </a:r>
          </a:p>
        </p:txBody>
      </p:sp>
      <p:sp>
        <p:nvSpPr>
          <p:cNvPr id="4" name="Slide Number Placeholder 3"/>
          <p:cNvSpPr>
            <a:spLocks noGrp="1"/>
          </p:cNvSpPr>
          <p:nvPr>
            <p:ph type="sldNum" sz="quarter" idx="10"/>
          </p:nvPr>
        </p:nvSpPr>
        <p:spPr/>
        <p:txBody>
          <a:bodyPr/>
          <a:lstStyle/>
          <a:p>
            <a:fld id="{A5286BDE-6D64-43B1-A446-380349373C8B}" type="slidenum">
              <a:rPr lang="en-NZ" smtClean="0"/>
              <a:t>36</a:t>
            </a:fld>
            <a:endParaRPr lang="en-NZ"/>
          </a:p>
        </p:txBody>
      </p:sp>
    </p:spTree>
    <p:extLst>
      <p:ext uri="{BB962C8B-B14F-4D97-AF65-F5344CB8AC3E}">
        <p14:creationId xmlns:p14="http://schemas.microsoft.com/office/powerpoint/2010/main" val="3614594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7B1B23-9BDE-4481-9480-5C58A32227D6}" type="slidenum">
              <a:rPr lang="en-NZ" smtClean="0"/>
              <a:t>4</a:t>
            </a:fld>
            <a:endParaRPr lang="en-NZ"/>
          </a:p>
        </p:txBody>
      </p:sp>
    </p:spTree>
    <p:extLst>
      <p:ext uri="{BB962C8B-B14F-4D97-AF65-F5344CB8AC3E}">
        <p14:creationId xmlns:p14="http://schemas.microsoft.com/office/powerpoint/2010/main" val="2427815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37</a:t>
            </a:fld>
            <a:endParaRPr lang="en-NZ"/>
          </a:p>
        </p:txBody>
      </p:sp>
    </p:spTree>
    <p:extLst>
      <p:ext uri="{BB962C8B-B14F-4D97-AF65-F5344CB8AC3E}">
        <p14:creationId xmlns:p14="http://schemas.microsoft.com/office/powerpoint/2010/main" val="3482171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38</a:t>
            </a:fld>
            <a:endParaRPr lang="en-NZ"/>
          </a:p>
        </p:txBody>
      </p:sp>
    </p:spTree>
    <p:extLst>
      <p:ext uri="{BB962C8B-B14F-4D97-AF65-F5344CB8AC3E}">
        <p14:creationId xmlns:p14="http://schemas.microsoft.com/office/powerpoint/2010/main" val="2865099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39</a:t>
            </a:fld>
            <a:endParaRPr lang="en-NZ"/>
          </a:p>
        </p:txBody>
      </p:sp>
    </p:spTree>
    <p:extLst>
      <p:ext uri="{BB962C8B-B14F-4D97-AF65-F5344CB8AC3E}">
        <p14:creationId xmlns:p14="http://schemas.microsoft.com/office/powerpoint/2010/main" val="3914396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40</a:t>
            </a:fld>
            <a:endParaRPr lang="en-NZ"/>
          </a:p>
        </p:txBody>
      </p:sp>
    </p:spTree>
    <p:extLst>
      <p:ext uri="{BB962C8B-B14F-4D97-AF65-F5344CB8AC3E}">
        <p14:creationId xmlns:p14="http://schemas.microsoft.com/office/powerpoint/2010/main" val="1955838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41</a:t>
            </a:fld>
            <a:endParaRPr lang="en-NZ"/>
          </a:p>
        </p:txBody>
      </p:sp>
    </p:spTree>
    <p:extLst>
      <p:ext uri="{BB962C8B-B14F-4D97-AF65-F5344CB8AC3E}">
        <p14:creationId xmlns:p14="http://schemas.microsoft.com/office/powerpoint/2010/main" val="3618489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42</a:t>
            </a:fld>
            <a:endParaRPr lang="en-NZ"/>
          </a:p>
        </p:txBody>
      </p:sp>
    </p:spTree>
    <p:extLst>
      <p:ext uri="{BB962C8B-B14F-4D97-AF65-F5344CB8AC3E}">
        <p14:creationId xmlns:p14="http://schemas.microsoft.com/office/powerpoint/2010/main" val="3204420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43</a:t>
            </a:fld>
            <a:endParaRPr lang="en-NZ"/>
          </a:p>
        </p:txBody>
      </p:sp>
    </p:spTree>
    <p:extLst>
      <p:ext uri="{BB962C8B-B14F-4D97-AF65-F5344CB8AC3E}">
        <p14:creationId xmlns:p14="http://schemas.microsoft.com/office/powerpoint/2010/main" val="1419786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44</a:t>
            </a:fld>
            <a:endParaRPr lang="en-NZ"/>
          </a:p>
        </p:txBody>
      </p:sp>
    </p:spTree>
    <p:extLst>
      <p:ext uri="{BB962C8B-B14F-4D97-AF65-F5344CB8AC3E}">
        <p14:creationId xmlns:p14="http://schemas.microsoft.com/office/powerpoint/2010/main" val="2427842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45</a:t>
            </a:fld>
            <a:endParaRPr lang="en-NZ"/>
          </a:p>
        </p:txBody>
      </p:sp>
    </p:spTree>
    <p:extLst>
      <p:ext uri="{BB962C8B-B14F-4D97-AF65-F5344CB8AC3E}">
        <p14:creationId xmlns:p14="http://schemas.microsoft.com/office/powerpoint/2010/main" val="4012344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46</a:t>
            </a:fld>
            <a:endParaRPr lang="en-NZ"/>
          </a:p>
        </p:txBody>
      </p:sp>
    </p:spTree>
    <p:extLst>
      <p:ext uri="{BB962C8B-B14F-4D97-AF65-F5344CB8AC3E}">
        <p14:creationId xmlns:p14="http://schemas.microsoft.com/office/powerpoint/2010/main" val="317894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978D94-950F-4427-8CE9-3BF90C187A4D}" type="slidenum">
              <a:rPr lang="en-NZ" altLang="en-US">
                <a:latin typeface="Calibri" panose="020F0502020204030204" pitchFamily="34" charset="0"/>
              </a:rPr>
              <a:pPr eaLnBrk="1" hangingPunct="1"/>
              <a:t>5</a:t>
            </a:fld>
            <a:endParaRPr lang="en-NZ" altLang="en-US">
              <a:latin typeface="Calibri" panose="020F0502020204030204" pitchFamily="34" charset="0"/>
            </a:endParaRPr>
          </a:p>
        </p:txBody>
      </p:sp>
    </p:spTree>
    <p:extLst>
      <p:ext uri="{BB962C8B-B14F-4D97-AF65-F5344CB8AC3E}">
        <p14:creationId xmlns:p14="http://schemas.microsoft.com/office/powerpoint/2010/main" val="276740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(pictures of hero/</a:t>
            </a:r>
            <a:r>
              <a:rPr lang="en-AU" dirty="0" err="1" smtClean="0"/>
              <a:t>ines</a:t>
            </a:r>
            <a:r>
              <a:rPr lang="en-AU" dirty="0" smtClean="0"/>
              <a:t>)</a:t>
            </a:r>
            <a:endParaRPr lang="en-NZ" dirty="0"/>
          </a:p>
        </p:txBody>
      </p:sp>
      <p:sp>
        <p:nvSpPr>
          <p:cNvPr id="4" name="Slide Number Placeholder 3"/>
          <p:cNvSpPr>
            <a:spLocks noGrp="1"/>
          </p:cNvSpPr>
          <p:nvPr>
            <p:ph type="sldNum" sz="quarter" idx="10"/>
          </p:nvPr>
        </p:nvSpPr>
        <p:spPr/>
        <p:txBody>
          <a:bodyPr/>
          <a:lstStyle/>
          <a:p>
            <a:fld id="{A5286BDE-6D64-43B1-A446-380349373C8B}" type="slidenum">
              <a:rPr lang="en-NZ" smtClean="0"/>
              <a:t>47</a:t>
            </a:fld>
            <a:endParaRPr lang="en-NZ"/>
          </a:p>
        </p:txBody>
      </p:sp>
    </p:spTree>
    <p:extLst>
      <p:ext uri="{BB962C8B-B14F-4D97-AF65-F5344CB8AC3E}">
        <p14:creationId xmlns:p14="http://schemas.microsoft.com/office/powerpoint/2010/main" val="2749801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Image</a:t>
            </a:r>
          </a:p>
          <a:p>
            <a:endParaRPr lang="en-AU" dirty="0" smtClean="0"/>
          </a:p>
          <a:p>
            <a:r>
              <a:rPr lang="en-AU" dirty="0" smtClean="0"/>
              <a:t>Introductory Text</a:t>
            </a:r>
          </a:p>
          <a:p>
            <a:r>
              <a:rPr lang="en-AU" dirty="0" smtClean="0"/>
              <a:t>Next 3 slides</a:t>
            </a:r>
          </a:p>
          <a:p>
            <a:r>
              <a:rPr lang="en-AU" dirty="0" smtClean="0"/>
              <a:t>Activity (include icons)</a:t>
            </a:r>
          </a:p>
          <a:p>
            <a:r>
              <a:rPr lang="en-AU" dirty="0" err="1" smtClean="0"/>
              <a:t>Eg</a:t>
            </a:r>
            <a:r>
              <a:rPr lang="en-AU" dirty="0" smtClean="0"/>
              <a:t>: </a:t>
            </a:r>
          </a:p>
          <a:p>
            <a:r>
              <a:rPr lang="en-AU" dirty="0" smtClean="0"/>
              <a:t>Reading </a:t>
            </a:r>
          </a:p>
          <a:p>
            <a:endParaRPr lang="en-AU" dirty="0" smtClean="0"/>
          </a:p>
          <a:p>
            <a:r>
              <a:rPr lang="en-AU" dirty="0" smtClean="0"/>
              <a:t>Videos</a:t>
            </a:r>
          </a:p>
          <a:p>
            <a:r>
              <a:rPr lang="en-AU" dirty="0" smtClean="0"/>
              <a:t>Scripture</a:t>
            </a:r>
          </a:p>
          <a:p>
            <a:r>
              <a:rPr lang="en-AU" dirty="0" smtClean="0"/>
              <a:t>Articles</a:t>
            </a:r>
          </a:p>
          <a:p>
            <a:r>
              <a:rPr lang="en-AU" dirty="0" smtClean="0"/>
              <a:t>Encyclicals</a:t>
            </a:r>
          </a:p>
          <a:p>
            <a:endParaRPr lang="en-AU" dirty="0" smtClean="0"/>
          </a:p>
          <a:p>
            <a:r>
              <a:rPr lang="en-AU" dirty="0" smtClean="0"/>
              <a:t>Questions for reflection</a:t>
            </a:r>
          </a:p>
          <a:p>
            <a:r>
              <a:rPr lang="en-AU" dirty="0" smtClean="0"/>
              <a:t>Shared and/or personal</a:t>
            </a:r>
          </a:p>
          <a:p>
            <a:endParaRPr lang="en-AU" dirty="0" smtClean="0"/>
          </a:p>
          <a:p>
            <a:r>
              <a:rPr lang="en-AU" dirty="0" smtClean="0"/>
              <a:t>Something to pursue if you have an interest</a:t>
            </a:r>
          </a:p>
          <a:p>
            <a:r>
              <a:rPr lang="en-AU" dirty="0" smtClean="0"/>
              <a:t>Check your understanding</a:t>
            </a:r>
          </a:p>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t>48</a:t>
            </a:fld>
            <a:endParaRPr lang="en-NZ"/>
          </a:p>
        </p:txBody>
      </p:sp>
    </p:spTree>
    <p:extLst>
      <p:ext uri="{BB962C8B-B14F-4D97-AF65-F5344CB8AC3E}">
        <p14:creationId xmlns:p14="http://schemas.microsoft.com/office/powerpoint/2010/main" val="39556078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0D005BC-33CD-4614-A723-B29D01ED8C15}" type="slidenum">
              <a:rPr lang="en-NZ" altLang="en-US"/>
              <a:pPr eaLnBrk="1" hangingPunct="1"/>
              <a:t>49</a:t>
            </a:fld>
            <a:endParaRPr lang="en-NZ" altLang="en-US"/>
          </a:p>
        </p:txBody>
      </p:sp>
    </p:spTree>
    <p:extLst>
      <p:ext uri="{BB962C8B-B14F-4D97-AF65-F5344CB8AC3E}">
        <p14:creationId xmlns:p14="http://schemas.microsoft.com/office/powerpoint/2010/main" val="1777915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35B552-751F-44DE-B02A-B654B5AC1E96}" type="slidenum">
              <a:rPr lang="en-NZ" altLang="en-US">
                <a:latin typeface="Calibri" panose="020F0502020204030204" pitchFamily="34" charset="0"/>
              </a:rPr>
              <a:pPr eaLnBrk="1" hangingPunct="1"/>
              <a:t>50</a:t>
            </a:fld>
            <a:endParaRPr lang="en-NZ" altLang="en-US">
              <a:latin typeface="Calibri" panose="020F0502020204030204" pitchFamily="34" charset="0"/>
            </a:endParaRPr>
          </a:p>
        </p:txBody>
      </p:sp>
    </p:spTree>
    <p:extLst>
      <p:ext uri="{BB962C8B-B14F-4D97-AF65-F5344CB8AC3E}">
        <p14:creationId xmlns:p14="http://schemas.microsoft.com/office/powerpoint/2010/main" val="665542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altLang="en-US" dirty="0" smtClean="0"/>
              <a:t>Before we can define spiritualty we have to understand what it is</a:t>
            </a: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0D005BC-33CD-4614-A723-B29D01ED8C15}" type="slidenum">
              <a:rPr lang="en-NZ" altLang="en-US"/>
              <a:pPr eaLnBrk="1" hangingPunct="1"/>
              <a:t>51</a:t>
            </a:fld>
            <a:endParaRPr lang="en-NZ" altLang="en-US"/>
          </a:p>
        </p:txBody>
      </p:sp>
    </p:spTree>
    <p:extLst>
      <p:ext uri="{BB962C8B-B14F-4D97-AF65-F5344CB8AC3E}">
        <p14:creationId xmlns:p14="http://schemas.microsoft.com/office/powerpoint/2010/main" val="3091716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ECAD064-E2EB-4CAE-817E-9A333E87BFBC}" type="slidenum">
              <a:rPr lang="en-NZ" altLang="en-US"/>
              <a:pPr eaLnBrk="1" hangingPunct="1"/>
              <a:t>52</a:t>
            </a:fld>
            <a:endParaRPr lang="en-NZ" altLang="en-US"/>
          </a:p>
        </p:txBody>
      </p:sp>
    </p:spTree>
    <p:extLst>
      <p:ext uri="{BB962C8B-B14F-4D97-AF65-F5344CB8AC3E}">
        <p14:creationId xmlns:p14="http://schemas.microsoft.com/office/powerpoint/2010/main" val="591894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DAC4A5-B1FF-418B-800D-3290D3C30697}" type="slidenum">
              <a:rPr lang="en-NZ" altLang="en-US"/>
              <a:pPr eaLnBrk="1" hangingPunct="1"/>
              <a:t>53</a:t>
            </a:fld>
            <a:endParaRPr lang="en-NZ" altLang="en-US"/>
          </a:p>
        </p:txBody>
      </p:sp>
    </p:spTree>
    <p:extLst>
      <p:ext uri="{BB962C8B-B14F-4D97-AF65-F5344CB8AC3E}">
        <p14:creationId xmlns:p14="http://schemas.microsoft.com/office/powerpoint/2010/main" val="1542958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DAC4A5-B1FF-418B-800D-3290D3C30697}" type="slidenum">
              <a:rPr lang="en-NZ" altLang="en-US"/>
              <a:pPr eaLnBrk="1" hangingPunct="1"/>
              <a:t>54</a:t>
            </a:fld>
            <a:endParaRPr lang="en-NZ" altLang="en-US"/>
          </a:p>
        </p:txBody>
      </p:sp>
    </p:spTree>
    <p:extLst>
      <p:ext uri="{BB962C8B-B14F-4D97-AF65-F5344CB8AC3E}">
        <p14:creationId xmlns:p14="http://schemas.microsoft.com/office/powerpoint/2010/main" val="347305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dirty="0" smtClean="0"/>
              <a:t>We often talk about the Charism of religious order. Each having their own “gift” / flavours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69DF1D-ACDF-4DED-AE13-6A0013F16ECD}" type="slidenum">
              <a:rPr lang="en-NZ" altLang="en-US">
                <a:latin typeface="Calibri" panose="020F0502020204030204" pitchFamily="34" charset="0"/>
              </a:rPr>
              <a:pPr eaLnBrk="1" hangingPunct="1"/>
              <a:t>55</a:t>
            </a:fld>
            <a:endParaRPr lang="en-NZ" altLang="en-US">
              <a:latin typeface="Calibri" panose="020F0502020204030204" pitchFamily="34" charset="0"/>
            </a:endParaRPr>
          </a:p>
        </p:txBody>
      </p:sp>
    </p:spTree>
    <p:extLst>
      <p:ext uri="{BB962C8B-B14F-4D97-AF65-F5344CB8AC3E}">
        <p14:creationId xmlns:p14="http://schemas.microsoft.com/office/powerpoint/2010/main" val="946930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C90CE0-9A42-434A-AEEB-279D787798B9}" type="slidenum">
              <a:rPr lang="en-NZ" altLang="en-US">
                <a:latin typeface="Calibri" panose="020F0502020204030204" pitchFamily="34" charset="0"/>
              </a:rPr>
              <a:pPr eaLnBrk="1" hangingPunct="1"/>
              <a:t>56</a:t>
            </a:fld>
            <a:endParaRPr lang="en-NZ" altLang="en-US">
              <a:latin typeface="Calibri" panose="020F0502020204030204" pitchFamily="34" charset="0"/>
            </a:endParaRPr>
          </a:p>
        </p:txBody>
      </p:sp>
    </p:spTree>
    <p:extLst>
      <p:ext uri="{BB962C8B-B14F-4D97-AF65-F5344CB8AC3E}">
        <p14:creationId xmlns:p14="http://schemas.microsoft.com/office/powerpoint/2010/main" val="196334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978D94-950F-4427-8CE9-3BF90C187A4D}" type="slidenum">
              <a:rPr lang="en-NZ" altLang="en-US">
                <a:latin typeface="Calibri" panose="020F0502020204030204" pitchFamily="34" charset="0"/>
              </a:rPr>
              <a:pPr eaLnBrk="1" hangingPunct="1"/>
              <a:t>6</a:t>
            </a:fld>
            <a:endParaRPr lang="en-NZ" altLang="en-US">
              <a:latin typeface="Calibri" panose="020F0502020204030204" pitchFamily="34" charset="0"/>
            </a:endParaRPr>
          </a:p>
        </p:txBody>
      </p:sp>
    </p:spTree>
    <p:extLst>
      <p:ext uri="{BB962C8B-B14F-4D97-AF65-F5344CB8AC3E}">
        <p14:creationId xmlns:p14="http://schemas.microsoft.com/office/powerpoint/2010/main" val="2639258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2316B-EE25-4ED7-81E3-27E3DC0428CB}" type="slidenum">
              <a:rPr lang="en-NZ" altLang="en-US">
                <a:latin typeface="Calibri" panose="020F0502020204030204" pitchFamily="34" charset="0"/>
              </a:rPr>
              <a:pPr eaLnBrk="1" hangingPunct="1"/>
              <a:t>57</a:t>
            </a:fld>
            <a:endParaRPr lang="en-NZ" altLang="en-US">
              <a:latin typeface="Calibri" panose="020F0502020204030204" pitchFamily="34" charset="0"/>
            </a:endParaRPr>
          </a:p>
        </p:txBody>
      </p:sp>
    </p:spTree>
    <p:extLst>
      <p:ext uri="{BB962C8B-B14F-4D97-AF65-F5344CB8AC3E}">
        <p14:creationId xmlns:p14="http://schemas.microsoft.com/office/powerpoint/2010/main" val="3806040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i="1" dirty="0" smtClean="0"/>
              <a:t>"Having a global heart is not an option for Sisters of St Joseph. It is who we are." </a:t>
            </a:r>
            <a:r>
              <a:rPr lang="en-AU" sz="1200" dirty="0" smtClean="0"/>
              <a:t>(Carol </a:t>
            </a:r>
            <a:r>
              <a:rPr lang="en-AU" sz="1200" dirty="0" err="1" smtClean="0"/>
              <a:t>Zinn</a:t>
            </a:r>
            <a:r>
              <a:rPr lang="en-AU" sz="1200" dirty="0" smtClean="0"/>
              <a:t>, SSJ Philadelphia)</a:t>
            </a:r>
          </a:p>
          <a:p>
            <a:r>
              <a:rPr lang="en-AU" sz="1200" dirty="0" smtClean="0"/>
              <a:t>Mary </a:t>
            </a:r>
            <a:r>
              <a:rPr lang="en-AU" sz="1200" dirty="0" err="1" smtClean="0"/>
              <a:t>MacKillop</a:t>
            </a:r>
            <a:r>
              <a:rPr lang="en-AU" sz="1200" dirty="0" smtClean="0"/>
              <a:t> believed that God was active in her life and in the lives of her early companions and was calling them to the service of others. She expressed her trust in the loving Providence of God our Father by founding a Congregation which was dependent on Providence for its support and was devoted to the service of the poor. Its members were women who worked in a simple ordinary way to bring to the poor the message of their human dignity and of Christ’s saving love. Excerpt from the SOSJ constitutions Ch2:4</a:t>
            </a:r>
            <a:endParaRPr lang="en-AU" sz="1200"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0D005BC-33CD-4614-A723-B29D01ED8C15}" type="slidenum">
              <a:rPr lang="en-NZ" altLang="en-US"/>
              <a:pPr eaLnBrk="1" hangingPunct="1"/>
              <a:t>58</a:t>
            </a:fld>
            <a:endParaRPr lang="en-NZ" altLang="en-US"/>
          </a:p>
        </p:txBody>
      </p:sp>
    </p:spTree>
    <p:extLst>
      <p:ext uri="{BB962C8B-B14F-4D97-AF65-F5344CB8AC3E}">
        <p14:creationId xmlns:p14="http://schemas.microsoft.com/office/powerpoint/2010/main" val="31009099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NZ" altLang="en-US" dirty="0" smtClean="0"/>
              <a:t>Before we can define spiritualty we have to understand what it is.</a:t>
            </a:r>
          </a:p>
          <a:p>
            <a:pPr eaLnBrk="1" hangingPunct="1">
              <a:spcBef>
                <a:spcPct val="0"/>
              </a:spcBef>
            </a:pPr>
            <a:r>
              <a:rPr lang="en-NZ" altLang="en-US" dirty="0" smtClean="0"/>
              <a:t>Click on emblem to take you to </a:t>
            </a:r>
            <a:r>
              <a:rPr lang="en-NZ" altLang="en-US" dirty="0" err="1" smtClean="0"/>
              <a:t>explannation</a:t>
            </a:r>
            <a:endParaRPr lang="en-NZ"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0D005BC-33CD-4614-A723-B29D01ED8C15}" type="slidenum">
              <a:rPr lang="en-NZ" altLang="en-US"/>
              <a:pPr eaLnBrk="1" hangingPunct="1"/>
              <a:t>59</a:t>
            </a:fld>
            <a:endParaRPr lang="en-NZ" altLang="en-US"/>
          </a:p>
        </p:txBody>
      </p:sp>
    </p:spTree>
    <p:extLst>
      <p:ext uri="{BB962C8B-B14F-4D97-AF65-F5344CB8AC3E}">
        <p14:creationId xmlns:p14="http://schemas.microsoft.com/office/powerpoint/2010/main" val="37466674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C90CE0-9A42-434A-AEEB-279D787798B9}" type="slidenum">
              <a:rPr lang="en-NZ" altLang="en-US">
                <a:latin typeface="Calibri" panose="020F0502020204030204" pitchFamily="34" charset="0"/>
              </a:rPr>
              <a:pPr eaLnBrk="1" hangingPunct="1"/>
              <a:t>60</a:t>
            </a:fld>
            <a:endParaRPr lang="en-NZ" altLang="en-US">
              <a:latin typeface="Calibri" panose="020F0502020204030204" pitchFamily="34" charset="0"/>
            </a:endParaRPr>
          </a:p>
        </p:txBody>
      </p:sp>
    </p:spTree>
    <p:extLst>
      <p:ext uri="{BB962C8B-B14F-4D97-AF65-F5344CB8AC3E}">
        <p14:creationId xmlns:p14="http://schemas.microsoft.com/office/powerpoint/2010/main" val="2365145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If you</a:t>
            </a:r>
            <a:r>
              <a:rPr lang="en-US" sz="1200" baseline="0" dirty="0" smtClean="0"/>
              <a:t> choose to also include the Maxims from Le </a:t>
            </a:r>
            <a:r>
              <a:rPr lang="en-US" sz="1200" baseline="0" dirty="0" err="1" smtClean="0"/>
              <a:t>Peuy</a:t>
            </a:r>
            <a:r>
              <a:rPr lang="en-US" sz="1200" baseline="0" dirty="0" smtClean="0"/>
              <a:t> the following is background:</a:t>
            </a:r>
          </a:p>
          <a:p>
            <a:r>
              <a:rPr lang="en-US" sz="1200" dirty="0" smtClean="0"/>
              <a:t>With this in mind the Jesuit founder,</a:t>
            </a:r>
          </a:p>
          <a:p>
            <a:r>
              <a:rPr lang="en-US" sz="1200" dirty="0" smtClean="0"/>
              <a:t>Jean-Pierre </a:t>
            </a:r>
            <a:r>
              <a:rPr lang="en-US" sz="1200" dirty="0" err="1" smtClean="0"/>
              <a:t>Medaille</a:t>
            </a:r>
            <a:r>
              <a:rPr lang="en-US" sz="1200" dirty="0" smtClean="0"/>
              <a:t> developed 100 maxims based </a:t>
            </a:r>
          </a:p>
          <a:p>
            <a:r>
              <a:rPr lang="en-US" sz="1200" dirty="0" smtClean="0"/>
              <a:t>on the values and virtues contained in the gospel. They were memorized by both the sisters and the laity </a:t>
            </a:r>
          </a:p>
          <a:p>
            <a:r>
              <a:rPr lang="en-US" sz="1200" dirty="0" smtClean="0"/>
              <a:t>as a means of deepening their spirituality. Today they continue to be a source of inspiration for many. </a:t>
            </a:r>
          </a:p>
          <a:p>
            <a:r>
              <a:rPr lang="en-NZ" dirty="0" smtClean="0"/>
              <a:t>(Maxims available in package of readings)</a:t>
            </a:r>
          </a:p>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61</a:t>
            </a:fld>
            <a:endParaRPr lang="en-NZ"/>
          </a:p>
        </p:txBody>
      </p:sp>
    </p:spTree>
    <p:extLst>
      <p:ext uri="{BB962C8B-B14F-4D97-AF65-F5344CB8AC3E}">
        <p14:creationId xmlns:p14="http://schemas.microsoft.com/office/powerpoint/2010/main" val="606095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2316B-EE25-4ED7-81E3-27E3DC0428CB}" type="slidenum">
              <a:rPr lang="en-NZ" altLang="en-US">
                <a:latin typeface="Calibri" panose="020F0502020204030204" pitchFamily="34" charset="0"/>
              </a:rPr>
              <a:pPr eaLnBrk="1" hangingPunct="1"/>
              <a:t>62</a:t>
            </a:fld>
            <a:endParaRPr lang="en-NZ" altLang="en-US">
              <a:latin typeface="Calibri" panose="020F0502020204030204" pitchFamily="34" charset="0"/>
            </a:endParaRPr>
          </a:p>
        </p:txBody>
      </p:sp>
    </p:spTree>
    <p:extLst>
      <p:ext uri="{BB962C8B-B14F-4D97-AF65-F5344CB8AC3E}">
        <p14:creationId xmlns:p14="http://schemas.microsoft.com/office/powerpoint/2010/main" val="1544989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F5146F-94E9-4A18-A4F6-C7FE3AD1DED2}" type="slidenum">
              <a:rPr lang="en-NZ" altLang="en-US">
                <a:latin typeface="Calibri" panose="020F0502020204030204" pitchFamily="34" charset="0"/>
              </a:rPr>
              <a:pPr eaLnBrk="1" hangingPunct="1"/>
              <a:t>63</a:t>
            </a:fld>
            <a:endParaRPr lang="en-NZ" altLang="en-US">
              <a:latin typeface="Calibri" panose="020F0502020204030204" pitchFamily="34" charset="0"/>
            </a:endParaRPr>
          </a:p>
        </p:txBody>
      </p:sp>
    </p:spTree>
    <p:extLst>
      <p:ext uri="{BB962C8B-B14F-4D97-AF65-F5344CB8AC3E}">
        <p14:creationId xmlns:p14="http://schemas.microsoft.com/office/powerpoint/2010/main" val="25796874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F2B62F-746C-4338-BDB0-C6A1229A0EF6}" type="slidenum">
              <a:rPr lang="en-NZ" altLang="en-US">
                <a:latin typeface="Calibri" panose="020F0502020204030204" pitchFamily="34" charset="0"/>
              </a:rPr>
              <a:pPr eaLnBrk="1" hangingPunct="1"/>
              <a:t>64</a:t>
            </a:fld>
            <a:endParaRPr lang="en-NZ" altLang="en-US">
              <a:latin typeface="Calibri" panose="020F0502020204030204" pitchFamily="34" charset="0"/>
            </a:endParaRPr>
          </a:p>
        </p:txBody>
      </p:sp>
    </p:spTree>
    <p:extLst>
      <p:ext uri="{BB962C8B-B14F-4D97-AF65-F5344CB8AC3E}">
        <p14:creationId xmlns:p14="http://schemas.microsoft.com/office/powerpoint/2010/main" val="3405211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2316B-EE25-4ED7-81E3-27E3DC0428CB}" type="slidenum">
              <a:rPr lang="en-NZ" altLang="en-US">
                <a:latin typeface="Calibri" panose="020F0502020204030204" pitchFamily="34" charset="0"/>
              </a:rPr>
              <a:pPr eaLnBrk="1" hangingPunct="1"/>
              <a:t>65</a:t>
            </a:fld>
            <a:endParaRPr lang="en-NZ" altLang="en-US">
              <a:latin typeface="Calibri" panose="020F0502020204030204" pitchFamily="34" charset="0"/>
            </a:endParaRPr>
          </a:p>
        </p:txBody>
      </p:sp>
    </p:spTree>
    <p:extLst>
      <p:ext uri="{BB962C8B-B14F-4D97-AF65-F5344CB8AC3E}">
        <p14:creationId xmlns:p14="http://schemas.microsoft.com/office/powerpoint/2010/main" val="3865761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2316B-EE25-4ED7-81E3-27E3DC0428CB}" type="slidenum">
              <a:rPr lang="en-NZ" altLang="en-US">
                <a:latin typeface="Calibri" panose="020F0502020204030204" pitchFamily="34" charset="0"/>
              </a:rPr>
              <a:pPr eaLnBrk="1" hangingPunct="1"/>
              <a:t>66</a:t>
            </a:fld>
            <a:endParaRPr lang="en-NZ" altLang="en-US">
              <a:latin typeface="Calibri" panose="020F0502020204030204" pitchFamily="34" charset="0"/>
            </a:endParaRPr>
          </a:p>
        </p:txBody>
      </p:sp>
    </p:spTree>
    <p:extLst>
      <p:ext uri="{BB962C8B-B14F-4D97-AF65-F5344CB8AC3E}">
        <p14:creationId xmlns:p14="http://schemas.microsoft.com/office/powerpoint/2010/main" val="997083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32AFB7-A91C-4F57-9B06-69FD885929C8}" type="slidenum">
              <a:rPr lang="en-NZ" altLang="en-US">
                <a:latin typeface="Calibri" panose="020F0502020204030204" pitchFamily="34" charset="0"/>
              </a:rPr>
              <a:pPr eaLnBrk="1" hangingPunct="1"/>
              <a:t>7</a:t>
            </a:fld>
            <a:endParaRPr lang="en-NZ" altLang="en-US">
              <a:latin typeface="Calibri" panose="020F0502020204030204" pitchFamily="34" charset="0"/>
            </a:endParaRPr>
          </a:p>
        </p:txBody>
      </p:sp>
    </p:spTree>
    <p:extLst>
      <p:ext uri="{BB962C8B-B14F-4D97-AF65-F5344CB8AC3E}">
        <p14:creationId xmlns:p14="http://schemas.microsoft.com/office/powerpoint/2010/main" val="795812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Image</a:t>
            </a:r>
          </a:p>
          <a:p>
            <a:endParaRPr lang="en-AU" dirty="0" smtClean="0"/>
          </a:p>
          <a:p>
            <a:r>
              <a:rPr lang="en-AU" dirty="0" smtClean="0"/>
              <a:t>Introductory Text</a:t>
            </a:r>
          </a:p>
          <a:p>
            <a:endParaRPr lang="en-AU" dirty="0" smtClean="0"/>
          </a:p>
          <a:p>
            <a:r>
              <a:rPr lang="en-AU" dirty="0" smtClean="0"/>
              <a:t>Activity (include icons)</a:t>
            </a:r>
          </a:p>
          <a:p>
            <a:r>
              <a:rPr lang="en-AU" dirty="0" err="1" smtClean="0"/>
              <a:t>Eg</a:t>
            </a:r>
            <a:r>
              <a:rPr lang="en-AU" dirty="0" smtClean="0"/>
              <a:t>: </a:t>
            </a:r>
          </a:p>
          <a:p>
            <a:r>
              <a:rPr lang="en-AU" dirty="0" smtClean="0"/>
              <a:t>Reading </a:t>
            </a:r>
          </a:p>
          <a:p>
            <a:r>
              <a:rPr lang="en-AU" dirty="0" smtClean="0"/>
              <a:t>Videos</a:t>
            </a:r>
          </a:p>
          <a:p>
            <a:r>
              <a:rPr lang="en-AU" dirty="0" smtClean="0"/>
              <a:t>Scripture</a:t>
            </a:r>
          </a:p>
          <a:p>
            <a:r>
              <a:rPr lang="en-AU" dirty="0" smtClean="0"/>
              <a:t>Articles</a:t>
            </a:r>
          </a:p>
          <a:p>
            <a:r>
              <a:rPr lang="en-AU" dirty="0" smtClean="0"/>
              <a:t>Encyclicals</a:t>
            </a:r>
          </a:p>
          <a:p>
            <a:r>
              <a:rPr lang="en-AU" dirty="0" smtClean="0"/>
              <a:t> </a:t>
            </a:r>
          </a:p>
          <a:p>
            <a:r>
              <a:rPr lang="en-AU" dirty="0" smtClean="0"/>
              <a:t>Questions for reflection</a:t>
            </a:r>
          </a:p>
          <a:p>
            <a:r>
              <a:rPr lang="en-AU" dirty="0" smtClean="0"/>
              <a:t>Shared and/or personal</a:t>
            </a:r>
          </a:p>
          <a:p>
            <a:endParaRPr lang="en-AU" dirty="0" smtClean="0"/>
          </a:p>
          <a:p>
            <a:r>
              <a:rPr lang="en-AU" dirty="0" smtClean="0"/>
              <a:t>Something to pursue if you have an interest</a:t>
            </a:r>
          </a:p>
          <a:p>
            <a:endParaRPr lang="en-AU" dirty="0" smtClean="0"/>
          </a:p>
          <a:p>
            <a:r>
              <a:rPr lang="en-AU" dirty="0" smtClean="0"/>
              <a:t>Check your understanding</a:t>
            </a:r>
          </a:p>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67</a:t>
            </a:fld>
            <a:endParaRPr lang="en-NZ">
              <a:solidFill>
                <a:prstClr val="black"/>
              </a:solidFill>
            </a:endParaRPr>
          </a:p>
        </p:txBody>
      </p:sp>
    </p:spTree>
    <p:extLst>
      <p:ext uri="{BB962C8B-B14F-4D97-AF65-F5344CB8AC3E}">
        <p14:creationId xmlns:p14="http://schemas.microsoft.com/office/powerpoint/2010/main" val="29960166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Image</a:t>
            </a:r>
          </a:p>
          <a:p>
            <a:endParaRPr lang="en-AU" dirty="0" smtClean="0"/>
          </a:p>
          <a:p>
            <a:r>
              <a:rPr lang="en-AU" dirty="0" smtClean="0"/>
              <a:t>Introductory Text</a:t>
            </a:r>
          </a:p>
          <a:p>
            <a:endParaRPr lang="en-AU" dirty="0" smtClean="0"/>
          </a:p>
          <a:p>
            <a:r>
              <a:rPr lang="en-AU" dirty="0" smtClean="0"/>
              <a:t>Activity (include icons)</a:t>
            </a:r>
          </a:p>
          <a:p>
            <a:r>
              <a:rPr lang="en-AU" dirty="0" err="1" smtClean="0"/>
              <a:t>Eg</a:t>
            </a:r>
            <a:r>
              <a:rPr lang="en-AU" dirty="0" smtClean="0"/>
              <a:t>: </a:t>
            </a:r>
          </a:p>
          <a:p>
            <a:r>
              <a:rPr lang="en-AU" dirty="0" smtClean="0"/>
              <a:t>Reading </a:t>
            </a:r>
          </a:p>
          <a:p>
            <a:r>
              <a:rPr lang="en-AU" dirty="0" smtClean="0"/>
              <a:t>Videos</a:t>
            </a:r>
          </a:p>
          <a:p>
            <a:r>
              <a:rPr lang="en-AU" dirty="0" smtClean="0"/>
              <a:t>Scripture</a:t>
            </a:r>
          </a:p>
          <a:p>
            <a:r>
              <a:rPr lang="en-AU" dirty="0" smtClean="0"/>
              <a:t>Articles</a:t>
            </a:r>
          </a:p>
          <a:p>
            <a:r>
              <a:rPr lang="en-AU" dirty="0" smtClean="0"/>
              <a:t>Encyclicals</a:t>
            </a:r>
          </a:p>
          <a:p>
            <a:r>
              <a:rPr lang="en-AU" dirty="0" smtClean="0"/>
              <a:t> </a:t>
            </a:r>
          </a:p>
          <a:p>
            <a:r>
              <a:rPr lang="en-AU" dirty="0" smtClean="0"/>
              <a:t>Questions for reflection</a:t>
            </a:r>
          </a:p>
          <a:p>
            <a:r>
              <a:rPr lang="en-AU" dirty="0" smtClean="0"/>
              <a:t>Shared and/or personal</a:t>
            </a:r>
          </a:p>
          <a:p>
            <a:endParaRPr lang="en-AU" dirty="0" smtClean="0"/>
          </a:p>
          <a:p>
            <a:r>
              <a:rPr lang="en-AU" dirty="0" smtClean="0"/>
              <a:t>Something to pursue if you have an interest</a:t>
            </a:r>
          </a:p>
          <a:p>
            <a:endParaRPr lang="en-AU" dirty="0" smtClean="0"/>
          </a:p>
          <a:p>
            <a:r>
              <a:rPr lang="en-AU" dirty="0" smtClean="0"/>
              <a:t>Check your understanding</a:t>
            </a:r>
          </a:p>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68</a:t>
            </a:fld>
            <a:endParaRPr lang="en-NZ">
              <a:solidFill>
                <a:prstClr val="black"/>
              </a:solidFill>
            </a:endParaRPr>
          </a:p>
        </p:txBody>
      </p:sp>
    </p:spTree>
    <p:extLst>
      <p:ext uri="{BB962C8B-B14F-4D97-AF65-F5344CB8AC3E}">
        <p14:creationId xmlns:p14="http://schemas.microsoft.com/office/powerpoint/2010/main" val="11953806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Play Joseph by Peter Kearney – Album</a:t>
            </a:r>
            <a:r>
              <a:rPr lang="en-AU" baseline="0" dirty="0" smtClean="0"/>
              <a:t> Celebration</a:t>
            </a:r>
            <a:endParaRPr lang="en-AU" dirty="0" smtClean="0"/>
          </a:p>
          <a:p>
            <a:r>
              <a:rPr lang="en-AU" dirty="0" smtClean="0"/>
              <a:t>Image</a:t>
            </a:r>
          </a:p>
          <a:p>
            <a:endParaRPr lang="en-AU" dirty="0" smtClean="0"/>
          </a:p>
          <a:p>
            <a:r>
              <a:rPr lang="en-AU" dirty="0" smtClean="0"/>
              <a:t>Introductory Text</a:t>
            </a:r>
          </a:p>
          <a:p>
            <a:endParaRPr lang="en-AU" dirty="0" smtClean="0"/>
          </a:p>
          <a:p>
            <a:r>
              <a:rPr lang="en-AU" dirty="0" smtClean="0"/>
              <a:t>Activity (include icons)</a:t>
            </a:r>
          </a:p>
          <a:p>
            <a:r>
              <a:rPr lang="en-AU" dirty="0" err="1" smtClean="0"/>
              <a:t>Eg</a:t>
            </a:r>
            <a:r>
              <a:rPr lang="en-AU" dirty="0" smtClean="0"/>
              <a:t>: </a:t>
            </a:r>
          </a:p>
          <a:p>
            <a:r>
              <a:rPr lang="en-AU" dirty="0" smtClean="0"/>
              <a:t>Reading </a:t>
            </a:r>
          </a:p>
          <a:p>
            <a:r>
              <a:rPr lang="en-AU" dirty="0" smtClean="0"/>
              <a:t>Videos</a:t>
            </a:r>
          </a:p>
          <a:p>
            <a:r>
              <a:rPr lang="en-AU" dirty="0" smtClean="0"/>
              <a:t>Scripture</a:t>
            </a:r>
          </a:p>
          <a:p>
            <a:r>
              <a:rPr lang="en-AU" dirty="0" smtClean="0"/>
              <a:t>Articles</a:t>
            </a:r>
          </a:p>
          <a:p>
            <a:r>
              <a:rPr lang="en-AU" dirty="0" smtClean="0"/>
              <a:t>Encyclicals</a:t>
            </a:r>
          </a:p>
          <a:p>
            <a:r>
              <a:rPr lang="en-AU" dirty="0" smtClean="0"/>
              <a:t> </a:t>
            </a:r>
          </a:p>
          <a:p>
            <a:r>
              <a:rPr lang="en-AU" dirty="0" smtClean="0"/>
              <a:t>Questions for reflection</a:t>
            </a:r>
          </a:p>
          <a:p>
            <a:r>
              <a:rPr lang="en-AU" dirty="0" smtClean="0"/>
              <a:t>Shared and/or personal</a:t>
            </a:r>
          </a:p>
          <a:p>
            <a:endParaRPr lang="en-AU" dirty="0" smtClean="0"/>
          </a:p>
          <a:p>
            <a:r>
              <a:rPr lang="en-AU" dirty="0" smtClean="0"/>
              <a:t>Something to pursue if you have an interest</a:t>
            </a:r>
          </a:p>
          <a:p>
            <a:endParaRPr lang="en-AU" dirty="0" smtClean="0"/>
          </a:p>
          <a:p>
            <a:r>
              <a:rPr lang="en-AU" dirty="0" smtClean="0"/>
              <a:t>Check your understanding</a:t>
            </a:r>
          </a:p>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69</a:t>
            </a:fld>
            <a:endParaRPr lang="en-NZ">
              <a:solidFill>
                <a:prstClr val="black"/>
              </a:solidFill>
            </a:endParaRPr>
          </a:p>
        </p:txBody>
      </p:sp>
    </p:spTree>
    <p:extLst>
      <p:ext uri="{BB962C8B-B14F-4D97-AF65-F5344CB8AC3E}">
        <p14:creationId xmlns:p14="http://schemas.microsoft.com/office/powerpoint/2010/main" val="4572583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Image</a:t>
            </a:r>
          </a:p>
          <a:p>
            <a:endParaRPr lang="en-AU" dirty="0" smtClean="0"/>
          </a:p>
          <a:p>
            <a:r>
              <a:rPr lang="en-AU" dirty="0" smtClean="0"/>
              <a:t>Introductory Text</a:t>
            </a:r>
          </a:p>
          <a:p>
            <a:endParaRPr lang="en-AU" dirty="0" smtClean="0"/>
          </a:p>
          <a:p>
            <a:r>
              <a:rPr lang="en-AU" dirty="0" smtClean="0"/>
              <a:t>Activity (include icons)</a:t>
            </a:r>
          </a:p>
          <a:p>
            <a:r>
              <a:rPr lang="en-AU" dirty="0" err="1" smtClean="0"/>
              <a:t>Eg</a:t>
            </a:r>
            <a:r>
              <a:rPr lang="en-AU" dirty="0" smtClean="0"/>
              <a:t>: </a:t>
            </a:r>
          </a:p>
          <a:p>
            <a:r>
              <a:rPr lang="en-AU" dirty="0" smtClean="0"/>
              <a:t>Reading </a:t>
            </a:r>
          </a:p>
          <a:p>
            <a:r>
              <a:rPr lang="en-AU" dirty="0" smtClean="0"/>
              <a:t>Videos</a:t>
            </a:r>
          </a:p>
          <a:p>
            <a:r>
              <a:rPr lang="en-AU" dirty="0" smtClean="0"/>
              <a:t>Scripture</a:t>
            </a:r>
          </a:p>
          <a:p>
            <a:r>
              <a:rPr lang="en-AU" dirty="0" smtClean="0"/>
              <a:t>Articles</a:t>
            </a:r>
          </a:p>
          <a:p>
            <a:r>
              <a:rPr lang="en-AU" dirty="0" smtClean="0"/>
              <a:t>Encyclicals</a:t>
            </a:r>
          </a:p>
          <a:p>
            <a:r>
              <a:rPr lang="en-AU" dirty="0" smtClean="0"/>
              <a:t> </a:t>
            </a:r>
          </a:p>
          <a:p>
            <a:r>
              <a:rPr lang="en-AU" dirty="0" smtClean="0"/>
              <a:t>Questions for reflection</a:t>
            </a:r>
          </a:p>
          <a:p>
            <a:r>
              <a:rPr lang="en-AU" dirty="0" smtClean="0"/>
              <a:t>Shared and/or personal</a:t>
            </a:r>
          </a:p>
          <a:p>
            <a:endParaRPr lang="en-AU" dirty="0" smtClean="0"/>
          </a:p>
          <a:p>
            <a:r>
              <a:rPr lang="en-AU" dirty="0" smtClean="0"/>
              <a:t>Something to pursue if you have an interest</a:t>
            </a:r>
          </a:p>
          <a:p>
            <a:endParaRPr lang="en-AU" dirty="0" smtClean="0"/>
          </a:p>
          <a:p>
            <a:r>
              <a:rPr lang="en-AU" dirty="0" smtClean="0"/>
              <a:t>Check your understanding</a:t>
            </a:r>
          </a:p>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70</a:t>
            </a:fld>
            <a:endParaRPr lang="en-NZ">
              <a:solidFill>
                <a:prstClr val="black"/>
              </a:solidFill>
            </a:endParaRPr>
          </a:p>
        </p:txBody>
      </p:sp>
    </p:spTree>
    <p:extLst>
      <p:ext uri="{BB962C8B-B14F-4D97-AF65-F5344CB8AC3E}">
        <p14:creationId xmlns:p14="http://schemas.microsoft.com/office/powerpoint/2010/main" val="32144850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71</a:t>
            </a:fld>
            <a:endParaRPr lang="en-NZ"/>
          </a:p>
        </p:txBody>
      </p:sp>
    </p:spTree>
    <p:extLst>
      <p:ext uri="{BB962C8B-B14F-4D97-AF65-F5344CB8AC3E}">
        <p14:creationId xmlns:p14="http://schemas.microsoft.com/office/powerpoint/2010/main" val="1896880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Image</a:t>
            </a:r>
          </a:p>
          <a:p>
            <a:endParaRPr lang="en-AU" dirty="0" smtClean="0"/>
          </a:p>
          <a:p>
            <a:r>
              <a:rPr lang="en-AU" dirty="0" smtClean="0"/>
              <a:t>Introductory Text</a:t>
            </a:r>
          </a:p>
          <a:p>
            <a:endParaRPr lang="en-AU" dirty="0" smtClean="0"/>
          </a:p>
          <a:p>
            <a:r>
              <a:rPr lang="en-AU" dirty="0" smtClean="0"/>
              <a:t>Activity (include icons)</a:t>
            </a:r>
          </a:p>
          <a:p>
            <a:r>
              <a:rPr lang="en-AU" dirty="0" err="1" smtClean="0"/>
              <a:t>Eg</a:t>
            </a:r>
            <a:r>
              <a:rPr lang="en-AU" dirty="0" smtClean="0"/>
              <a:t>: </a:t>
            </a:r>
          </a:p>
          <a:p>
            <a:r>
              <a:rPr lang="en-AU" dirty="0" smtClean="0"/>
              <a:t>Reading </a:t>
            </a:r>
          </a:p>
          <a:p>
            <a:r>
              <a:rPr lang="en-AU" dirty="0" smtClean="0"/>
              <a:t>Videos</a:t>
            </a:r>
          </a:p>
          <a:p>
            <a:r>
              <a:rPr lang="en-AU" dirty="0" smtClean="0"/>
              <a:t>Scripture</a:t>
            </a:r>
          </a:p>
          <a:p>
            <a:r>
              <a:rPr lang="en-AU" dirty="0" smtClean="0"/>
              <a:t>Articles</a:t>
            </a:r>
          </a:p>
          <a:p>
            <a:r>
              <a:rPr lang="en-AU" dirty="0" smtClean="0"/>
              <a:t>Encyclicals</a:t>
            </a:r>
          </a:p>
          <a:p>
            <a:r>
              <a:rPr lang="en-AU" dirty="0" smtClean="0"/>
              <a:t> </a:t>
            </a:r>
          </a:p>
          <a:p>
            <a:r>
              <a:rPr lang="en-AU" dirty="0" smtClean="0"/>
              <a:t>Questions for reflection</a:t>
            </a:r>
          </a:p>
          <a:p>
            <a:r>
              <a:rPr lang="en-AU" dirty="0" smtClean="0"/>
              <a:t>Shared and/or personal</a:t>
            </a:r>
          </a:p>
          <a:p>
            <a:endParaRPr lang="en-AU" dirty="0" smtClean="0"/>
          </a:p>
          <a:p>
            <a:r>
              <a:rPr lang="en-AU" dirty="0" smtClean="0"/>
              <a:t>Something to pursue if you have an interest</a:t>
            </a:r>
          </a:p>
          <a:p>
            <a:endParaRPr lang="en-AU" dirty="0" smtClean="0"/>
          </a:p>
          <a:p>
            <a:r>
              <a:rPr lang="en-AU" dirty="0" smtClean="0"/>
              <a:t>Check your understanding</a:t>
            </a:r>
          </a:p>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72</a:t>
            </a:fld>
            <a:endParaRPr lang="en-NZ">
              <a:solidFill>
                <a:prstClr val="black"/>
              </a:solidFill>
            </a:endParaRPr>
          </a:p>
        </p:txBody>
      </p:sp>
    </p:spTree>
    <p:extLst>
      <p:ext uri="{BB962C8B-B14F-4D97-AF65-F5344CB8AC3E}">
        <p14:creationId xmlns:p14="http://schemas.microsoft.com/office/powerpoint/2010/main" val="811266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73</a:t>
            </a:fld>
            <a:endParaRPr lang="en-NZ"/>
          </a:p>
        </p:txBody>
      </p:sp>
    </p:spTree>
    <p:extLst>
      <p:ext uri="{BB962C8B-B14F-4D97-AF65-F5344CB8AC3E}">
        <p14:creationId xmlns:p14="http://schemas.microsoft.com/office/powerpoint/2010/main" val="25219417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74</a:t>
            </a:fld>
            <a:endParaRPr lang="en-NZ"/>
          </a:p>
        </p:txBody>
      </p:sp>
    </p:spTree>
    <p:extLst>
      <p:ext uri="{BB962C8B-B14F-4D97-AF65-F5344CB8AC3E}">
        <p14:creationId xmlns:p14="http://schemas.microsoft.com/office/powerpoint/2010/main" val="11667623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75</a:t>
            </a:fld>
            <a:endParaRPr lang="en-NZ"/>
          </a:p>
        </p:txBody>
      </p:sp>
    </p:spTree>
    <p:extLst>
      <p:ext uri="{BB962C8B-B14F-4D97-AF65-F5344CB8AC3E}">
        <p14:creationId xmlns:p14="http://schemas.microsoft.com/office/powerpoint/2010/main" val="42644124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0"/>
              </a:spcAft>
            </a:pPr>
            <a:r>
              <a:rPr lang="en-AU" sz="1200" dirty="0" smtClean="0">
                <a:latin typeface="Calibri" panose="020F0502020204030204" pitchFamily="34" charset="0"/>
                <a:ea typeface="Calibri" panose="020F0502020204030204" pitchFamily="34" charset="0"/>
                <a:cs typeface="Times New Roman" panose="02020603050405020304" pitchFamily="18" charset="0"/>
              </a:rPr>
              <a:t>During the middle ages, the figure of Joseph as patron became popular especially among ordinary folk struggling to survive in times of war, plague and famine. In a society which had begun to organise craftsmen into guilds, the forerunners of unions, identification with Joseph the artisan was a natural step. Joseph is the patron of workers. He is offered too as a model of fathers. Mary and Julian chose Joseph as a model because he was hidden, humble, caring, protecting, and confident in God. </a:t>
            </a:r>
          </a:p>
          <a:p>
            <a:pPr marL="457200">
              <a:lnSpc>
                <a:spcPct val="107000"/>
              </a:lnSpc>
              <a:spcAft>
                <a:spcPts val="0"/>
              </a:spcAft>
            </a:pPr>
            <a:endParaRPr lang="en-AU" sz="1200" dirty="0" smtClean="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AU" sz="1200" dirty="0" smtClean="0">
                <a:latin typeface="Calibri" panose="020F0502020204030204" pitchFamily="34" charset="0"/>
                <a:ea typeface="Calibri" panose="020F0502020204030204" pitchFamily="34" charset="0"/>
                <a:cs typeface="Times New Roman" panose="02020603050405020304" pitchFamily="18" charset="0"/>
              </a:rPr>
              <a:t>“We will respond as ecclesial women in the spirit of Mary and Julian, living on the edges of our existence with Joseph, as we continue to re-imagine the gospel of Jesus, the Christ” (26</a:t>
            </a:r>
            <a:r>
              <a:rPr lang="en-AU" sz="1200" baseline="30000" dirty="0" smtClean="0">
                <a:latin typeface="Calibri" panose="020F0502020204030204" pitchFamily="34" charset="0"/>
                <a:ea typeface="Calibri" panose="020F0502020204030204" pitchFamily="34" charset="0"/>
                <a:cs typeface="Times New Roman" panose="02020603050405020304" pitchFamily="18" charset="0"/>
              </a:rPr>
              <a:t>th</a:t>
            </a:r>
            <a:r>
              <a:rPr lang="en-AU" sz="1200" dirty="0" smtClean="0">
                <a:latin typeface="Calibri" panose="020F0502020204030204" pitchFamily="34" charset="0"/>
                <a:ea typeface="Calibri" panose="020F0502020204030204" pitchFamily="34" charset="0"/>
                <a:cs typeface="Times New Roman" panose="02020603050405020304" pitchFamily="18" charset="0"/>
              </a:rPr>
              <a:t> Chapter 2013).</a:t>
            </a:r>
            <a:endParaRPr lang="en-AU"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76</a:t>
            </a:fld>
            <a:endParaRPr lang="en-NZ">
              <a:solidFill>
                <a:prstClr val="black"/>
              </a:solidFill>
            </a:endParaRPr>
          </a:p>
        </p:txBody>
      </p:sp>
    </p:spTree>
    <p:extLst>
      <p:ext uri="{BB962C8B-B14F-4D97-AF65-F5344CB8AC3E}">
        <p14:creationId xmlns:p14="http://schemas.microsoft.com/office/powerpoint/2010/main" val="192241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32AFB7-A91C-4F57-9B06-69FD885929C8}" type="slidenum">
              <a:rPr lang="en-NZ" altLang="en-US">
                <a:latin typeface="Calibri" panose="020F0502020204030204" pitchFamily="34" charset="0"/>
              </a:rPr>
              <a:pPr eaLnBrk="1" hangingPunct="1"/>
              <a:t>8</a:t>
            </a:fld>
            <a:endParaRPr lang="en-NZ" altLang="en-US">
              <a:latin typeface="Calibri" panose="020F0502020204030204" pitchFamily="34" charset="0"/>
            </a:endParaRPr>
          </a:p>
        </p:txBody>
      </p:sp>
    </p:spTree>
    <p:extLst>
      <p:ext uri="{BB962C8B-B14F-4D97-AF65-F5344CB8AC3E}">
        <p14:creationId xmlns:p14="http://schemas.microsoft.com/office/powerpoint/2010/main" val="2413929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“25 years ago, we first kept up St Joseph’s Day as the special Feast of our proposed Institute and little did either of us then dream of what was to spring from so small a beginning. First we had Mass and Holy Communion in the church and then a feast for the schoolchildren. On that day was our glorious Patron first honoured as Patron of little children, and our work committed to his care. Our poor Father (Woods) was happy that day and so was I, but we said little beyond wondering whom God would call to assist us and how He would make the way clear.” (“Mary </a:t>
            </a:r>
            <a:r>
              <a:rPr lang="en-AU" sz="1200" kern="1200" dirty="0" err="1" smtClean="0">
                <a:solidFill>
                  <a:schemeClr val="tx1"/>
                </a:solidFill>
                <a:effectLst/>
                <a:latin typeface="+mn-lt"/>
                <a:ea typeface="+mn-ea"/>
                <a:cs typeface="+mn-cs"/>
              </a:rPr>
              <a:t>MacKillop</a:t>
            </a:r>
            <a:r>
              <a:rPr lang="en-AU" sz="1200" kern="1200" dirty="0" smtClean="0">
                <a:solidFill>
                  <a:schemeClr val="tx1"/>
                </a:solidFill>
                <a:effectLst/>
                <a:latin typeface="+mn-lt"/>
                <a:ea typeface="+mn-ea"/>
                <a:cs typeface="+mn-cs"/>
              </a:rPr>
              <a:t> on Mission to her Last breath” arranged and edited by Sheila </a:t>
            </a:r>
            <a:r>
              <a:rPr lang="en-AU" sz="1200" kern="1200" dirty="0" err="1" smtClean="0">
                <a:solidFill>
                  <a:schemeClr val="tx1"/>
                </a:solidFill>
                <a:effectLst/>
                <a:latin typeface="+mn-lt"/>
                <a:ea typeface="+mn-ea"/>
                <a:cs typeface="+mn-cs"/>
              </a:rPr>
              <a:t>McCreanor</a:t>
            </a:r>
            <a:r>
              <a:rPr lang="en-AU" sz="1200" kern="1200" dirty="0" smtClean="0">
                <a:solidFill>
                  <a:schemeClr val="tx1"/>
                </a:solidFill>
                <a:effectLst/>
                <a:latin typeface="+mn-lt"/>
                <a:ea typeface="+mn-ea"/>
                <a:cs typeface="+mn-cs"/>
              </a:rPr>
              <a:t> </a:t>
            </a:r>
            <a:r>
              <a:rPr lang="en-AU" sz="1200" kern="1200" dirty="0" err="1" smtClean="0">
                <a:solidFill>
                  <a:schemeClr val="tx1"/>
                </a:solidFill>
                <a:effectLst/>
                <a:latin typeface="+mn-lt"/>
                <a:ea typeface="+mn-ea"/>
                <a:cs typeface="+mn-cs"/>
              </a:rPr>
              <a:t>rsj</a:t>
            </a:r>
            <a:r>
              <a:rPr lang="en-AU" sz="1200" kern="1200" dirty="0" smtClean="0">
                <a:solidFill>
                  <a:schemeClr val="tx1"/>
                </a:solidFill>
                <a:effectLst/>
                <a:latin typeface="+mn-lt"/>
                <a:ea typeface="+mn-ea"/>
                <a:cs typeface="+mn-cs"/>
              </a:rPr>
              <a:t>, page146)</a:t>
            </a:r>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77</a:t>
            </a:fld>
            <a:endParaRPr lang="en-NZ">
              <a:solidFill>
                <a:prstClr val="black"/>
              </a:solidFill>
            </a:endParaRPr>
          </a:p>
        </p:txBody>
      </p:sp>
    </p:spTree>
    <p:extLst>
      <p:ext uri="{BB962C8B-B14F-4D97-AF65-F5344CB8AC3E}">
        <p14:creationId xmlns:p14="http://schemas.microsoft.com/office/powerpoint/2010/main" val="7368805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78</a:t>
            </a:fld>
            <a:endParaRPr lang="en-NZ">
              <a:solidFill>
                <a:prstClr val="black"/>
              </a:solidFill>
            </a:endParaRPr>
          </a:p>
        </p:txBody>
      </p:sp>
    </p:spTree>
    <p:extLst>
      <p:ext uri="{BB962C8B-B14F-4D97-AF65-F5344CB8AC3E}">
        <p14:creationId xmlns:p14="http://schemas.microsoft.com/office/powerpoint/2010/main" val="41505107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79</a:t>
            </a:fld>
            <a:endParaRPr lang="en-NZ"/>
          </a:p>
        </p:txBody>
      </p:sp>
    </p:spTree>
    <p:extLst>
      <p:ext uri="{BB962C8B-B14F-4D97-AF65-F5344CB8AC3E}">
        <p14:creationId xmlns:p14="http://schemas.microsoft.com/office/powerpoint/2010/main" val="37789832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80</a:t>
            </a:fld>
            <a:endParaRPr lang="en-NZ"/>
          </a:p>
        </p:txBody>
      </p:sp>
    </p:spTree>
    <p:extLst>
      <p:ext uri="{BB962C8B-B14F-4D97-AF65-F5344CB8AC3E}">
        <p14:creationId xmlns:p14="http://schemas.microsoft.com/office/powerpoint/2010/main" val="22352600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82</a:t>
            </a:fld>
            <a:endParaRPr lang="en-NZ"/>
          </a:p>
        </p:txBody>
      </p:sp>
    </p:spTree>
    <p:extLst>
      <p:ext uri="{BB962C8B-B14F-4D97-AF65-F5344CB8AC3E}">
        <p14:creationId xmlns:p14="http://schemas.microsoft.com/office/powerpoint/2010/main" val="12397744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83</a:t>
            </a:fld>
            <a:endParaRPr lang="en-NZ"/>
          </a:p>
        </p:txBody>
      </p:sp>
    </p:spTree>
    <p:extLst>
      <p:ext uri="{BB962C8B-B14F-4D97-AF65-F5344CB8AC3E}">
        <p14:creationId xmlns:p14="http://schemas.microsoft.com/office/powerpoint/2010/main" val="41367531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Listen to the song – “Something Special” from </a:t>
            </a:r>
            <a:r>
              <a:rPr lang="en-AU" dirty="0" err="1" smtClean="0"/>
              <a:t>Josephite</a:t>
            </a:r>
            <a:r>
              <a:rPr lang="en-AU" baseline="0" dirty="0" smtClean="0"/>
              <a:t> Dreaming</a:t>
            </a:r>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85</a:t>
            </a:fld>
            <a:endParaRPr lang="en-NZ">
              <a:solidFill>
                <a:prstClr val="black"/>
              </a:solidFill>
            </a:endParaRPr>
          </a:p>
        </p:txBody>
      </p:sp>
    </p:spTree>
    <p:extLst>
      <p:ext uri="{BB962C8B-B14F-4D97-AF65-F5344CB8AC3E}">
        <p14:creationId xmlns:p14="http://schemas.microsoft.com/office/powerpoint/2010/main" val="31528623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7B1B23-9BDE-4481-9480-5C58A32227D6}" type="slidenum">
              <a:rPr lang="en-NZ" smtClean="0">
                <a:solidFill>
                  <a:prstClr val="black"/>
                </a:solidFill>
              </a:rPr>
              <a:pPr/>
              <a:t>86</a:t>
            </a:fld>
            <a:endParaRPr lang="en-NZ">
              <a:solidFill>
                <a:prstClr val="black"/>
              </a:solidFill>
            </a:endParaRPr>
          </a:p>
        </p:txBody>
      </p:sp>
    </p:spTree>
    <p:extLst>
      <p:ext uri="{BB962C8B-B14F-4D97-AF65-F5344CB8AC3E}">
        <p14:creationId xmlns:p14="http://schemas.microsoft.com/office/powerpoint/2010/main" val="36021149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87</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8118448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88</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147865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32AFB7-A91C-4F57-9B06-69FD885929C8}" type="slidenum">
              <a:rPr lang="en-NZ" altLang="en-US">
                <a:latin typeface="Calibri" panose="020F0502020204030204" pitchFamily="34" charset="0"/>
              </a:rPr>
              <a:pPr eaLnBrk="1" hangingPunct="1"/>
              <a:t>9</a:t>
            </a:fld>
            <a:endParaRPr lang="en-NZ" altLang="en-US">
              <a:latin typeface="Calibri" panose="020F0502020204030204" pitchFamily="34" charset="0"/>
            </a:endParaRPr>
          </a:p>
        </p:txBody>
      </p:sp>
    </p:spTree>
    <p:extLst>
      <p:ext uri="{BB962C8B-B14F-4D97-AF65-F5344CB8AC3E}">
        <p14:creationId xmlns:p14="http://schemas.microsoft.com/office/powerpoint/2010/main" val="15208672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90</a:t>
            </a:fld>
            <a:endParaRPr lang="en-NZ"/>
          </a:p>
        </p:txBody>
      </p:sp>
    </p:spTree>
    <p:extLst>
      <p:ext uri="{BB962C8B-B14F-4D97-AF65-F5344CB8AC3E}">
        <p14:creationId xmlns:p14="http://schemas.microsoft.com/office/powerpoint/2010/main" val="3958987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D7B1B23-9BDE-4481-9480-5C58A32227D6}" type="slidenum">
              <a:rPr lang="en-NZ" smtClean="0"/>
              <a:t>91</a:t>
            </a:fld>
            <a:endParaRPr lang="en-NZ"/>
          </a:p>
        </p:txBody>
      </p:sp>
    </p:spTree>
    <p:extLst>
      <p:ext uri="{BB962C8B-B14F-4D97-AF65-F5344CB8AC3E}">
        <p14:creationId xmlns:p14="http://schemas.microsoft.com/office/powerpoint/2010/main" val="23394928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92</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19935385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93</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10870603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94</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22722108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95</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804219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96</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16579584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97</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10648032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98</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20848533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99</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372615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32AFB7-A91C-4F57-9B06-69FD885929C8}" type="slidenum">
              <a:rPr lang="en-NZ" altLang="en-US">
                <a:latin typeface="Calibri" panose="020F0502020204030204" pitchFamily="34" charset="0"/>
              </a:rPr>
              <a:pPr eaLnBrk="1" hangingPunct="1"/>
              <a:t>10</a:t>
            </a:fld>
            <a:endParaRPr lang="en-NZ" altLang="en-US">
              <a:latin typeface="Calibri" panose="020F0502020204030204" pitchFamily="34" charset="0"/>
            </a:endParaRPr>
          </a:p>
        </p:txBody>
      </p:sp>
    </p:spTree>
    <p:extLst>
      <p:ext uri="{BB962C8B-B14F-4D97-AF65-F5344CB8AC3E}">
        <p14:creationId xmlns:p14="http://schemas.microsoft.com/office/powerpoint/2010/main" val="24325216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100</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40307843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0D946A-6C41-4A34-B603-F30FD442ADCB}" type="slidenum">
              <a:rPr lang="en-NZ" altLang="en-US">
                <a:solidFill>
                  <a:prstClr val="black"/>
                </a:solidFill>
                <a:latin typeface="Calibri" panose="020F0502020204030204" pitchFamily="34" charset="0"/>
              </a:rPr>
              <a:pPr eaLnBrk="1" hangingPunct="1"/>
              <a:t>101</a:t>
            </a:fld>
            <a:endParaRPr lang="en-NZ"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7391479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NZ"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0D946A-6C41-4A34-B603-F30FD442ADCB}" type="slidenum">
              <a:rPr lang="en-NZ" altLang="en-US">
                <a:solidFill>
                  <a:prstClr val="black"/>
                </a:solidFill>
                <a:latin typeface="Calibri" panose="020F0502020204030204" pitchFamily="34" charset="0"/>
              </a:rPr>
              <a:pPr eaLnBrk="1" hangingPunct="1"/>
              <a:t>102</a:t>
            </a:fld>
            <a:endParaRPr lang="en-NZ"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030976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103</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41193215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104</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dirty="0" smtClean="0"/>
              <a:t>Our Congregation, the Sisters of St Joseph of the Sacred Heart, is a religious Congregation of Pontiﬁcal right dedicated to apostolic works. It was founded in 1866 at Penola in South Australia by Father Julian E. </a:t>
            </a:r>
            <a:r>
              <a:rPr lang="en-AU" sz="1200" dirty="0" err="1" smtClean="0"/>
              <a:t>Tenison</a:t>
            </a:r>
            <a:r>
              <a:rPr lang="en-AU" sz="1200" dirty="0" smtClean="0"/>
              <a:t> Woods and Mary </a:t>
            </a:r>
            <a:r>
              <a:rPr lang="en-AU" sz="1200" dirty="0" err="1" smtClean="0"/>
              <a:t>MacKillop</a:t>
            </a:r>
            <a:r>
              <a:rPr lang="en-AU" sz="1200" dirty="0" smtClean="0"/>
              <a:t> (Mother Mary of the Cross) who were led by God to respond to the ‘misery and wretchedness’ of the ‘bush children’ and the ‘aﬄicted poor’. This they did by making the Catholic education of poor children the Sisters’ prime task and by undertaking urgently needed works of charity for which no other religious were available. (Excerpt from SOSJ Constitutions)</a:t>
            </a:r>
          </a:p>
          <a:p>
            <a:endParaRPr lang="en-AU" sz="1200" dirty="0" smtClean="0"/>
          </a:p>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6893117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105</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sz="1200" dirty="0" smtClean="0"/>
          </a:p>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8584202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106</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14971267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107</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19008654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108</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26016619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9C762F-491F-43FB-B34D-23ADBAE70BC6}" type="slidenum">
              <a:rPr lang="en-AU" altLang="en-US">
                <a:solidFill>
                  <a:prstClr val="black"/>
                </a:solidFill>
                <a:latin typeface="Calibri" panose="020F0502020204030204" pitchFamily="34" charset="0"/>
              </a:rPr>
              <a:pPr eaLnBrk="1" hangingPunct="1"/>
              <a:t>109</a:t>
            </a:fld>
            <a:endParaRPr lang="en-AU" altLang="en-US">
              <a:solidFill>
                <a:prstClr val="black"/>
              </a:solidFill>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778375"/>
            <a:ext cx="502920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smtClean="0"/>
          </a:p>
        </p:txBody>
      </p:sp>
      <p:sp>
        <p:nvSpPr>
          <p:cNvPr id="2355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solidFill>
                  <a:prstClr val="black"/>
                </a:solidFill>
              </a:rPr>
              <a:t>15/7/07</a:t>
            </a:r>
            <a:endParaRPr lang="en-AU" smtClean="0">
              <a:solidFill>
                <a:prstClr val="black"/>
              </a:solidFill>
            </a:endParaRPr>
          </a:p>
        </p:txBody>
      </p:sp>
      <p:sp>
        <p:nvSpPr>
          <p:cNvPr id="2355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smtClean="0">
                <a:solidFill>
                  <a:prstClr val="black"/>
                </a:solidFill>
              </a:rPr>
              <a:t>charism schools</a:t>
            </a:r>
          </a:p>
        </p:txBody>
      </p:sp>
    </p:spTree>
    <p:extLst>
      <p:ext uri="{BB962C8B-B14F-4D97-AF65-F5344CB8AC3E}">
        <p14:creationId xmlns:p14="http://schemas.microsoft.com/office/powerpoint/2010/main" val="841121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88F930F4-C64C-4953-B1C4-541F1A22A116}" type="datetimeFigureOut">
              <a:rPr lang="en-NZ" smtClean="0"/>
              <a:t>3/04/2016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190824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88F930F4-C64C-4953-B1C4-541F1A22A116}" type="datetimeFigureOut">
              <a:rPr lang="en-NZ" smtClean="0"/>
              <a:t>3/04/2016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406006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88F930F4-C64C-4953-B1C4-541F1A22A116}" type="datetimeFigureOut">
              <a:rPr lang="en-NZ" smtClean="0"/>
              <a:t>3/04/2016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2606128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2"/>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Content Placeholder 4"/>
          <p:cNvSpPr>
            <a:spLocks noGrp="1"/>
          </p:cNvSpPr>
          <p:nvPr>
            <p:ph sz="quarter" idx="3"/>
          </p:nvPr>
        </p:nvSpPr>
        <p:spPr>
          <a:xfrm>
            <a:off x="4648200" y="3938590"/>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Date Placeholder 9"/>
          <p:cNvSpPr>
            <a:spLocks noGrp="1"/>
          </p:cNvSpPr>
          <p:nvPr>
            <p:ph type="dt" sz="half" idx="10"/>
          </p:nvPr>
        </p:nvSpPr>
        <p:spPr/>
        <p:txBody>
          <a:bodyPr/>
          <a:lstStyle>
            <a:lvl1pPr>
              <a:defRPr/>
            </a:lvl1pPr>
          </a:lstStyle>
          <a:p>
            <a:pPr>
              <a:defRPr/>
            </a:pPr>
            <a:endParaRPr lang="en-AU"/>
          </a:p>
        </p:txBody>
      </p:sp>
      <p:sp>
        <p:nvSpPr>
          <p:cNvPr id="7" name="Footer Placeholder 21"/>
          <p:cNvSpPr>
            <a:spLocks noGrp="1"/>
          </p:cNvSpPr>
          <p:nvPr>
            <p:ph type="ftr" sz="quarter" idx="11"/>
          </p:nvPr>
        </p:nvSpPr>
        <p:spPr/>
        <p:txBody>
          <a:bodyPr/>
          <a:lstStyle>
            <a:lvl1pPr>
              <a:defRPr/>
            </a:lvl1pPr>
          </a:lstStyle>
          <a:p>
            <a:pPr>
              <a:defRPr/>
            </a:pPr>
            <a:endParaRPr lang="en-AU"/>
          </a:p>
        </p:txBody>
      </p:sp>
      <p:sp>
        <p:nvSpPr>
          <p:cNvPr id="8" name="Slide Number Placeholder 17"/>
          <p:cNvSpPr>
            <a:spLocks noGrp="1"/>
          </p:cNvSpPr>
          <p:nvPr>
            <p:ph type="sldNum" sz="quarter" idx="12"/>
          </p:nvPr>
        </p:nvSpPr>
        <p:spPr/>
        <p:txBody>
          <a:bodyPr/>
          <a:lstStyle>
            <a:lvl1pPr>
              <a:defRPr/>
            </a:lvl1pPr>
          </a:lstStyle>
          <a:p>
            <a:fld id="{4A109A32-9B69-4208-A032-5086193C0CA7}" type="slidenum">
              <a:rPr lang="en-AU" altLang="en-US"/>
              <a:pPr/>
              <a:t>‹#›</a:t>
            </a:fld>
            <a:endParaRPr lang="en-AU" altLang="en-US"/>
          </a:p>
        </p:txBody>
      </p:sp>
    </p:spTree>
    <p:extLst>
      <p:ext uri="{BB962C8B-B14F-4D97-AF65-F5344CB8AC3E}">
        <p14:creationId xmlns:p14="http://schemas.microsoft.com/office/powerpoint/2010/main" val="3556153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over Content">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AU"/>
          </a:p>
        </p:txBody>
      </p:sp>
      <p:sp>
        <p:nvSpPr>
          <p:cNvPr id="3" name="Footer Placeholder 21"/>
          <p:cNvSpPr>
            <a:spLocks noGrp="1"/>
          </p:cNvSpPr>
          <p:nvPr>
            <p:ph type="ftr" sz="quarter" idx="11"/>
          </p:nvPr>
        </p:nvSpPr>
        <p:spPr/>
        <p:txBody>
          <a:bodyPr/>
          <a:lstStyle>
            <a:lvl1pPr>
              <a:defRPr/>
            </a:lvl1pPr>
          </a:lstStyle>
          <a:p>
            <a:pPr>
              <a:defRPr/>
            </a:pPr>
            <a:endParaRPr lang="en-AU"/>
          </a:p>
        </p:txBody>
      </p:sp>
      <p:sp>
        <p:nvSpPr>
          <p:cNvPr id="4" name="Slide Number Placeholder 17"/>
          <p:cNvSpPr>
            <a:spLocks noGrp="1"/>
          </p:cNvSpPr>
          <p:nvPr>
            <p:ph type="sldNum" sz="quarter" idx="12"/>
          </p:nvPr>
        </p:nvSpPr>
        <p:spPr/>
        <p:txBody>
          <a:bodyPr rtlCol="0"/>
          <a:lstStyle>
            <a:lvl1pPr>
              <a:defRPr>
                <a:latin typeface="Arial" charset="0"/>
                <a:cs typeface="Arial" charset="0"/>
              </a:defRPr>
            </a:lvl1pPr>
          </a:lstStyle>
          <a:p>
            <a:pPr>
              <a:defRPr/>
            </a:pPr>
            <a:r>
              <a:rPr lang="en-AU"/>
              <a:t>4</a:t>
            </a:r>
          </a:p>
        </p:txBody>
      </p:sp>
    </p:spTree>
    <p:extLst>
      <p:ext uri="{BB962C8B-B14F-4D97-AF65-F5344CB8AC3E}">
        <p14:creationId xmlns:p14="http://schemas.microsoft.com/office/powerpoint/2010/main" val="329199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88F930F4-C64C-4953-B1C4-541F1A22A116}" type="datetimeFigureOut">
              <a:rPr lang="en-NZ" smtClean="0"/>
              <a:t>3/04/2016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33744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F930F4-C64C-4953-B1C4-541F1A22A116}" type="datetimeFigureOut">
              <a:rPr lang="en-NZ" smtClean="0"/>
              <a:t>3/04/2016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55818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88F930F4-C64C-4953-B1C4-541F1A22A116}" type="datetimeFigureOut">
              <a:rPr lang="en-NZ" smtClean="0"/>
              <a:t>3/04/2016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172295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88F930F4-C64C-4953-B1C4-541F1A22A116}" type="datetimeFigureOut">
              <a:rPr lang="en-NZ" smtClean="0"/>
              <a:t>3/04/2016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393146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88F930F4-C64C-4953-B1C4-541F1A22A116}" type="datetimeFigureOut">
              <a:rPr lang="en-NZ" smtClean="0"/>
              <a:t>3/04/2016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1051834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930F4-C64C-4953-B1C4-541F1A22A116}" type="datetimeFigureOut">
              <a:rPr lang="en-NZ" smtClean="0"/>
              <a:t>3/04/2016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1436157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930F4-C64C-4953-B1C4-541F1A22A116}" type="datetimeFigureOut">
              <a:rPr lang="en-NZ" smtClean="0"/>
              <a:t>3/04/2016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546747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F930F4-C64C-4953-B1C4-541F1A22A116}" type="datetimeFigureOut">
              <a:rPr lang="en-NZ" smtClean="0"/>
              <a:t>3/04/2016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AAD0B8A-7393-4EA9-AFEE-59DCD3850CC4}" type="slidenum">
              <a:rPr lang="en-NZ" smtClean="0"/>
              <a:t>‹#›</a:t>
            </a:fld>
            <a:endParaRPr lang="en-NZ"/>
          </a:p>
        </p:txBody>
      </p:sp>
    </p:spTree>
    <p:extLst>
      <p:ext uri="{BB962C8B-B14F-4D97-AF65-F5344CB8AC3E}">
        <p14:creationId xmlns:p14="http://schemas.microsoft.com/office/powerpoint/2010/main" val="70718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930F4-C64C-4953-B1C4-541F1A22A116}" type="datetimeFigureOut">
              <a:rPr lang="en-NZ" smtClean="0"/>
              <a:t>3/04/2016</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D0B8A-7393-4EA9-AFEE-59DCD3850CC4}" type="slidenum">
              <a:rPr lang="en-NZ" smtClean="0"/>
              <a:t>‹#›</a:t>
            </a:fld>
            <a:endParaRPr lang="en-NZ"/>
          </a:p>
        </p:txBody>
      </p:sp>
    </p:spTree>
    <p:extLst>
      <p:ext uri="{BB962C8B-B14F-4D97-AF65-F5344CB8AC3E}">
        <p14:creationId xmlns:p14="http://schemas.microsoft.com/office/powerpoint/2010/main" val="356105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hyperlink" Target="http://www.sosj.org.au/being-involved/index.cfm?loadref=55" TargetMode="External"/><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3" Type="http://schemas.openxmlformats.org/officeDocument/2006/relationships/hyperlink" Target="http://cta-usa.org/sr-joan-chittister-oprah/" TargetMode="External"/><Relationship Id="rId2" Type="http://schemas.openxmlformats.org/officeDocument/2006/relationships/notesSlide" Target="../notesSlides/notesSlide9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71.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https://www.youtube.com/embed/6HpCmdLRuF8" TargetMode="Externa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6.xml"/><Relationship Id="rId1" Type="http://schemas.openxmlformats.org/officeDocument/2006/relationships/video" Target="https://www.youtube.com/embed/6HpCmdLRuF8"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google.com.au/?gws_rd=ssl#q=love+and+justice+women%27s+anthem"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hyperlink" Target="http://www.scu.edu/ethics/publications/iie/v5n1/homepage.html" TargetMode="External"/><Relationship Id="rId7" Type="http://schemas.openxmlformats.org/officeDocument/2006/relationships/image" Target="../media/image22.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hyperlink" Target="http://www.resurgence.org/" TargetMode="External"/><Relationship Id="rId4" Type="http://schemas.openxmlformats.org/officeDocument/2006/relationships/hyperlink" Target="http://www.earthsong.org.au/"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embed/B3R0--gSZ3s" TargetMode="External"/><Relationship Id="rId5" Type="http://schemas.openxmlformats.org/officeDocument/2006/relationships/image" Target="../media/image11.PNG"/><Relationship Id="rId4" Type="http://schemas.openxmlformats.org/officeDocument/2006/relationships/hyperlink" Target="https://youtu.be/B3R0--gSZ3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embed/Ai7ZR7D4Z7k" TargetMode="External"/><Relationship Id="rId5" Type="http://schemas.openxmlformats.org/officeDocument/2006/relationships/image" Target="../media/image11.PNG"/><Relationship Id="rId4" Type="http://schemas.openxmlformats.org/officeDocument/2006/relationships/hyperlink" Target="https://youtu.be/Ai7ZR7D4Z7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WMF"/><Relationship Id="rId2" Type="http://schemas.microsoft.com/office/2007/relationships/media" Target="https://www.youtube.com/embed/nP2lFNDXjig" TargetMode="External"/><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hyperlink" Target="https://www.youtube.com/watch?v=nP2lFNDXjig"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nP2lFNDXjig" TargetMode="Externa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hyperlink" Target="https://www.youtube.com/watch?v=nP2lFNDXji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sma4o3mCPwA"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www.youtube.com/watch?v=rIRCGz2gCow"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slide" Target="slide4.xml"/><Relationship Id="rId7" Type="http://schemas.openxmlformats.org/officeDocument/2006/relationships/slide" Target="slide67.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48.xml"/><Relationship Id="rId5" Type="http://schemas.openxmlformats.org/officeDocument/2006/relationships/slide" Target="slide30.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3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rosebaydoverheightscatholics.com.au/blog/tony-blog/canonisation-of-mary-mackillop/"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www.sosj.org.au/news-events/view_article.cfm?id=2213&amp;loadref=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4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sosj.org.au/where-we-are/index.cfm?loadref=303"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tedxtalks.ted.com/video/TEDxSoCal-Charlie-Gandy-Creati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sosj.org.au/spirituality/index.cfm?loadref=36"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hyperlink" Target="http://www.sosj.org.au/what-we-are-doing/index.cfm?loadref=3" TargetMode="External"/><Relationship Id="rId4"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hyperlink" Target="http://www.discerninghearts.com/?attachment_id=7245"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68.xml.rels><?xml version="1.0" encoding="UTF-8" standalone="yes"?>
<Relationships xmlns="http://schemas.openxmlformats.org/package/2006/relationships"><Relationship Id="rId3" Type="http://schemas.openxmlformats.org/officeDocument/2006/relationships/hyperlink" Target="http://www.discerninghearts.com/?attachment_id=7245"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image" Target="../media/image42.jpg"/></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hyperlink" Target="http://www.discerninghearts.com/?attachment_id=7245"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image" Target="../media/image42.jp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81.xml.rels><?xml version="1.0" encoding="UTF-8" standalone="yes"?>
<Relationships xmlns="http://schemas.openxmlformats.org/package/2006/relationships"><Relationship Id="rId3" Type="http://schemas.openxmlformats.org/officeDocument/2006/relationships/hyperlink" Target="http://en.radiovaticana.va/news/2015/04/30/pope_francis_saint_joseph_and_the_dignity_of_labour_/1140861" TargetMode="External"/><Relationship Id="rId2" Type="http://schemas.openxmlformats.org/officeDocument/2006/relationships/hyperlink" Target="https://www.youtube.com/watch?v=L70K_kWwLmY"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https://www.youtube.com/embed/cknx7GOREsA" TargetMode="Externa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hyperlink" Target="https://www.youtube.com/watch?v=cknx7GOREsA" TargetMode="External"/><Relationship Id="rId4"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video" Target="https://www.youtube.com/embed/cknx7GOREsA" TargetMode="Externa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hyperlink" Target="https://www.youtube.com/watch?v=cknx7GOREsA"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8.JPG"/><Relationship Id="rId4" Type="http://schemas.openxmlformats.org/officeDocument/2006/relationships/notesSlide" Target="../notesSlides/notesSlide7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ideo" Target="https://www.youtube.com/embed/UJrSUHK9Luw" TargetMode="External"/><Relationship Id="rId6" Type="http://schemas.openxmlformats.org/officeDocument/2006/relationships/image" Target="../media/image11.PNG"/><Relationship Id="rId5" Type="http://schemas.openxmlformats.org/officeDocument/2006/relationships/hyperlink" Target="https://www.youtube.com/watch?v=UJrSUHK9Luw" TargetMode="External"/><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video" Target="https://www.youtube.com/embed/nGeXdv-uPaw" TargetMode="External"/><Relationship Id="rId5" Type="http://schemas.openxmlformats.org/officeDocument/2006/relationships/image" Target="../media/image10.png"/><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6.png"/><Relationship Id="rId5" Type="http://schemas.openxmlformats.org/officeDocument/2006/relationships/image" Target="../media/image60.PNG"/><Relationship Id="rId4" Type="http://schemas.openxmlformats.org/officeDocument/2006/relationships/image" Target="../media/image5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microsoft.com/office/2007/relationships/media" Target="https://www.youtube.com/embed/59c13xK3HNY" TargetMode="External"/><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hyperlink" Target="https://www.youtube.com/watch?v=59c13xK3HNY" TargetMode="External"/><Relationship Id="rId4"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video" Target="https://www.youtube.com/embed/59c13xK3HNY" TargetMode="Externa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hyperlink" Target="https://www.youtube.com/watch?v=59c13xK3HNY"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eurekastreet.com.au/article.aspx?aeid=41631#.VGgljpVxm1t" TargetMode="External"/><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3.xml.rels><?xml version="1.0" encoding="UTF-8" standalone="yes"?>
<Relationships xmlns="http://schemas.openxmlformats.org/package/2006/relationships"><Relationship Id="rId3" Type="http://schemas.openxmlformats.org/officeDocument/2006/relationships/hyperlink" Target="http://www.caritas.org.au/learn/catholic-social-teaching/preferential-option-for-the-poor" TargetMode="External"/><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hyperlink" Target="http://www.caritas.org.au/learn/catholic-social-teaching" TargetMode="External"/><Relationship Id="rId4" Type="http://schemas.openxmlformats.org/officeDocument/2006/relationships/image" Target="../media/image61.png"/></Relationships>
</file>

<file path=ppt/slides/_rels/slide94.xml.rels><?xml version="1.0" encoding="UTF-8" standalone="yes"?>
<Relationships xmlns="http://schemas.openxmlformats.org/package/2006/relationships"><Relationship Id="rId3" Type="http://schemas.openxmlformats.org/officeDocument/2006/relationships/hyperlink" Target="http://www.caritas.org.au/learn/catholic-social-teaching" TargetMode="External"/><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hyperlink" Target="http://www.caritas.org.au/learn/catholic-social-teaching/dignity-of-the-human-person"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www.caritas.org.au/learn/catholic-social-teaching" TargetMode="External"/><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hyperlink" Target="http://www.caritas.org.au/learn/catholic-social-teaching/stewardship-of-creation"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caritas.org.au/learn/catholic-social-teaching" TargetMode="External"/><Relationship Id="rId2" Type="http://schemas.openxmlformats.org/officeDocument/2006/relationships/notesSlide" Target="../notesSlides/notesSlide86.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hyperlink" Target="http://www.caritas.org.au/learn/catholic-social-teaching/subsidiarity-and-participation"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caritas.org.au/learn/catholic-social-teaching" TargetMode="External"/><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www.caritas.org.au/learn/catholic-social-teaching/the-common-good"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www.caritas.org.au/learn/catholic-social-teaching"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hyperlink" Target="http://www.caritas.org.au/learn/catholic-social-teaching/solidarity"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papalencyclicals.net/Paul06/p6develo.htm" TargetMode="External"/><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 name="Picture 1" descr="Mary Cross.JPG"/>
          <p:cNvPicPr/>
          <p:nvPr/>
        </p:nvPicPr>
        <p:blipFill>
          <a:blip r:embed="rId2"/>
          <a:stretch>
            <a:fillRect/>
          </a:stretch>
        </p:blipFill>
        <p:spPr>
          <a:xfrm>
            <a:off x="2123728" y="45440"/>
            <a:ext cx="4440358" cy="6785424"/>
          </a:xfrm>
          <a:prstGeom prst="rect">
            <a:avLst/>
          </a:prstGeom>
          <a:ln>
            <a:noFill/>
          </a:ln>
          <a:effectLst>
            <a:outerShdw blurRad="292100" dist="139700" dir="2700000" algn="tl" rotWithShape="0">
              <a:srgbClr val="333333">
                <a:alpha val="65000"/>
              </a:srgbClr>
            </a:outerShdw>
            <a:softEdge rad="127000"/>
          </a:effectLst>
        </p:spPr>
      </p:pic>
      <p:sp>
        <p:nvSpPr>
          <p:cNvPr id="3" name="TextBox 2"/>
          <p:cNvSpPr txBox="1"/>
          <p:nvPr/>
        </p:nvSpPr>
        <p:spPr>
          <a:xfrm>
            <a:off x="6588224" y="5746030"/>
            <a:ext cx="2555776" cy="923330"/>
          </a:xfrm>
          <a:prstGeom prst="rect">
            <a:avLst/>
          </a:prstGeom>
          <a:noFill/>
        </p:spPr>
        <p:txBody>
          <a:bodyPr wrap="square" rtlCol="0">
            <a:spAutoFit/>
          </a:bodyPr>
          <a:lstStyle/>
          <a:p>
            <a:r>
              <a:rPr lang="en-AU" dirty="0" smtClean="0"/>
              <a:t>Artwork: Dorothy Woodward RSJ with permission.</a:t>
            </a:r>
            <a:endParaRPr lang="en-AU" dirty="0"/>
          </a:p>
        </p:txBody>
      </p:sp>
      <p:sp>
        <p:nvSpPr>
          <p:cNvPr id="4" name="Rectangle 3"/>
          <p:cNvSpPr/>
          <p:nvPr/>
        </p:nvSpPr>
        <p:spPr>
          <a:xfrm rot="19828787">
            <a:off x="-77697" y="3724331"/>
            <a:ext cx="4701558" cy="923330"/>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latin typeface="Kristen ITC" panose="03050502040202030202" pitchFamily="66" charset="0"/>
              </a:rPr>
              <a:t>WELCOME</a:t>
            </a:r>
            <a:endParaRPr lang="en-US" sz="5400" b="1" cap="none" spc="0" dirty="0">
              <a:ln w="22225">
                <a:solidFill>
                  <a:schemeClr val="accent2"/>
                </a:solidFill>
                <a:prstDash val="solid"/>
              </a:ln>
              <a:solidFill>
                <a:schemeClr val="accent2">
                  <a:lumMod val="40000"/>
                  <a:lumOff val="60000"/>
                </a:schemeClr>
              </a:solidFill>
              <a:effectLst/>
              <a:latin typeface="Kristen ITC" panose="03050502040202030202" pitchFamily="66" charset="0"/>
            </a:endParaRPr>
          </a:p>
        </p:txBody>
      </p:sp>
    </p:spTree>
    <p:extLst>
      <p:ext uri="{BB962C8B-B14F-4D97-AF65-F5344CB8AC3E}">
        <p14:creationId xmlns:p14="http://schemas.microsoft.com/office/powerpoint/2010/main" val="36985350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195943" y="101601"/>
            <a:ext cx="8752115" cy="899027"/>
            <a:chOff x="261258" y="101600"/>
            <a:chExt cx="11669486" cy="899027"/>
          </a:xfrm>
        </p:grpSpPr>
        <p:sp>
          <p:nvSpPr>
            <p:cNvPr id="4" name="Rectangle 3"/>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261258" y="169630"/>
              <a:ext cx="6487885" cy="830997"/>
            </a:xfrm>
            <a:prstGeom prst="rect">
              <a:avLst/>
            </a:prstGeom>
            <a:noFill/>
          </p:spPr>
          <p:txBody>
            <a:bodyPr wrap="square" rtlCol="0">
              <a:spAutoFit/>
            </a:bodyPr>
            <a:lstStyle/>
            <a:p>
              <a:r>
                <a:rPr lang="en-AU" sz="2400" b="1" dirty="0" smtClean="0"/>
                <a:t>Module 1: </a:t>
              </a:r>
              <a:r>
                <a:rPr lang="en-AU" sz="2400" b="1" dirty="0" err="1"/>
                <a:t>Josephite</a:t>
              </a:r>
              <a:r>
                <a:rPr lang="en-AU" sz="2400" b="1" dirty="0"/>
                <a:t> Charism/Values/Ethos</a:t>
              </a:r>
              <a:endParaRPr lang="en-AU" b="1" dirty="0"/>
            </a:p>
          </p:txBody>
        </p:sp>
        <p:sp>
          <p:nvSpPr>
            <p:cNvPr id="6" name="TextBox 5"/>
            <p:cNvSpPr txBox="1"/>
            <p:nvPr/>
          </p:nvSpPr>
          <p:spPr>
            <a:xfrm>
              <a:off x="8592278" y="294474"/>
              <a:ext cx="3019148" cy="523220"/>
            </a:xfrm>
            <a:prstGeom prst="rect">
              <a:avLst/>
            </a:prstGeom>
            <a:noFill/>
          </p:spPr>
          <p:txBody>
            <a:bodyPr wrap="square" rtlCol="0">
              <a:spAutoFit/>
            </a:bodyPr>
            <a:lstStyle/>
            <a:p>
              <a:r>
                <a:rPr lang="en-AU" sz="2800" dirty="0" smtClean="0"/>
                <a:t>Introduction</a:t>
              </a:r>
              <a:endParaRPr lang="en-AU" sz="2800" dirty="0"/>
            </a:p>
          </p:txBody>
        </p:sp>
      </p:grpSp>
      <p:sp>
        <p:nvSpPr>
          <p:cNvPr id="7" name="TextBox 6"/>
          <p:cNvSpPr txBox="1"/>
          <p:nvPr/>
        </p:nvSpPr>
        <p:spPr>
          <a:xfrm>
            <a:off x="5153173" y="1241240"/>
            <a:ext cx="3954722" cy="5632311"/>
          </a:xfrm>
          <a:prstGeom prst="rect">
            <a:avLst/>
          </a:prstGeom>
          <a:gradFill>
            <a:gsLst>
              <a:gs pos="0">
                <a:srgbClr val="8488C4"/>
              </a:gs>
              <a:gs pos="53000">
                <a:srgbClr val="D4DEFF"/>
              </a:gs>
              <a:gs pos="83000">
                <a:srgbClr val="D4DEFF"/>
              </a:gs>
              <a:gs pos="100000">
                <a:srgbClr val="96AB94"/>
              </a:gs>
            </a:gsLst>
            <a:path path="circle">
              <a:fillToRect l="100000" t="100000"/>
            </a:path>
          </a:gradFill>
        </p:spPr>
        <p:txBody>
          <a:bodyPr wrap="square" rtlCol="0">
            <a:spAutoFit/>
          </a:bodyPr>
          <a:lstStyle/>
          <a:p>
            <a:pPr algn="ctr"/>
            <a:r>
              <a:rPr lang="en-AU" sz="4000" dirty="0" smtClean="0"/>
              <a:t>It is our belief that  </a:t>
            </a:r>
          </a:p>
          <a:p>
            <a:pPr algn="ctr"/>
            <a:r>
              <a:rPr lang="en-AU" sz="4000" dirty="0"/>
              <a:t>m</a:t>
            </a:r>
            <a:r>
              <a:rPr lang="en-AU" sz="4000" dirty="0" smtClean="0"/>
              <a:t>any others besides</a:t>
            </a:r>
          </a:p>
          <a:p>
            <a:pPr algn="ctr"/>
            <a:r>
              <a:rPr lang="en-AU" sz="4000" dirty="0"/>
              <a:t>v</a:t>
            </a:r>
            <a:r>
              <a:rPr lang="en-AU" sz="4000" dirty="0" smtClean="0"/>
              <a:t>owed sisters are gifted </a:t>
            </a:r>
          </a:p>
          <a:p>
            <a:pPr algn="ctr"/>
            <a:r>
              <a:rPr lang="en-AU" sz="4000" dirty="0" smtClean="0"/>
              <a:t>with the same spirit.</a:t>
            </a:r>
            <a:endParaRPr lang="en-AU" sz="4000" dirty="0"/>
          </a:p>
          <a:p>
            <a:pPr algn="ctr"/>
            <a:endParaRPr lang="en-AU" sz="4000" dirty="0"/>
          </a:p>
        </p:txBody>
      </p:sp>
      <p:pic>
        <p:nvPicPr>
          <p:cNvPr id="2" name="Picture 1"/>
          <p:cNvPicPr>
            <a:picLocks noChangeAspect="1"/>
          </p:cNvPicPr>
          <p:nvPr/>
        </p:nvPicPr>
        <p:blipFill>
          <a:blip r:embed="rId3"/>
          <a:stretch>
            <a:fillRect/>
          </a:stretch>
        </p:blipFill>
        <p:spPr>
          <a:xfrm>
            <a:off x="378258" y="1039662"/>
            <a:ext cx="4848514" cy="5380006"/>
          </a:xfrm>
          <a:prstGeom prst="rect">
            <a:avLst/>
          </a:prstGeom>
          <a:ln>
            <a:noFill/>
          </a:ln>
          <a:effectLst>
            <a:softEdge rad="112500"/>
          </a:effectLst>
        </p:spPr>
      </p:pic>
      <p:sp>
        <p:nvSpPr>
          <p:cNvPr id="8" name="TextBox 7"/>
          <p:cNvSpPr txBox="1"/>
          <p:nvPr/>
        </p:nvSpPr>
        <p:spPr>
          <a:xfrm>
            <a:off x="496929" y="6336804"/>
            <a:ext cx="3496663" cy="369332"/>
          </a:xfrm>
          <a:prstGeom prst="rect">
            <a:avLst/>
          </a:prstGeom>
          <a:noFill/>
        </p:spPr>
        <p:txBody>
          <a:bodyPr wrap="none" rtlCol="0">
            <a:spAutoFit/>
          </a:bodyPr>
          <a:lstStyle/>
          <a:p>
            <a:r>
              <a:rPr lang="en-US" dirty="0" smtClean="0"/>
              <a:t>Mary Southard CSJ with permission</a:t>
            </a:r>
            <a:endParaRPr lang="en-US" dirty="0"/>
          </a:p>
        </p:txBody>
      </p:sp>
      <p:sp>
        <p:nvSpPr>
          <p:cNvPr id="9" name="Action Button: Home 8">
            <a:hlinkClick r:id="rId4" action="ppaction://hlinksldjump" highlightClick="1"/>
          </p:cNvPr>
          <p:cNvSpPr/>
          <p:nvPr/>
        </p:nvSpPr>
        <p:spPr>
          <a:xfrm>
            <a:off x="8316416" y="6093296"/>
            <a:ext cx="791479" cy="5833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042107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162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5208"/>
            <a:chOff x="261258" y="101600"/>
            <a:chExt cx="11669486" cy="89220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00238"/>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67009"/>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325215" y="2564512"/>
            <a:ext cx="8714014" cy="2923877"/>
          </a:xfrm>
          <a:prstGeom prst="rect">
            <a:avLst/>
          </a:prstGeom>
          <a:solidFill>
            <a:schemeClr val="tx2">
              <a:lumMod val="40000"/>
              <a:lumOff val="60000"/>
            </a:schemeClr>
          </a:solidFill>
          <a:scene3d>
            <a:camera prst="orthographicFront"/>
            <a:lightRig rig="threePt" dir="t"/>
          </a:scene3d>
          <a:sp3d>
            <a:bevelT w="152400" h="50800" prst="softRound"/>
          </a:sp3d>
        </p:spPr>
        <p:txBody>
          <a:bodyPr wrap="square" rtlCol="0">
            <a:spAutoFit/>
          </a:bodyPr>
          <a:lstStyle/>
          <a:p>
            <a:r>
              <a:rPr lang="en-AU" sz="3600" b="1" dirty="0" smtClean="0">
                <a:solidFill>
                  <a:prstClr val="black"/>
                </a:solidFill>
              </a:rPr>
              <a:t>Scripture</a:t>
            </a:r>
            <a:endParaRPr lang="en-AU" sz="3600" dirty="0">
              <a:solidFill>
                <a:prstClr val="black"/>
              </a:solidFill>
            </a:endParaRPr>
          </a:p>
          <a:p>
            <a:r>
              <a:rPr lang="en-AU" sz="2800" dirty="0">
                <a:solidFill>
                  <a:prstClr val="black"/>
                </a:solidFill>
              </a:rPr>
              <a:t>The Lord hears the cry of the poor Psalms 69:33, 12:5, 22:24, 68:6, Jeremiah 20:13</a:t>
            </a:r>
          </a:p>
          <a:p>
            <a:r>
              <a:rPr lang="en-AU" sz="2800" dirty="0">
                <a:solidFill>
                  <a:prstClr val="black"/>
                </a:solidFill>
              </a:rPr>
              <a:t>He sent me to bring good news to the poor Luke 4:18</a:t>
            </a:r>
          </a:p>
          <a:p>
            <a:r>
              <a:rPr lang="en-AU" sz="2800" dirty="0">
                <a:solidFill>
                  <a:prstClr val="black"/>
                </a:solidFill>
              </a:rPr>
              <a:t>Come blessed of my Father Matt 25: 34-46</a:t>
            </a:r>
          </a:p>
          <a:p>
            <a:endParaRPr lang="en-AU" sz="3600"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15" y="1473011"/>
            <a:ext cx="1441311" cy="1016124"/>
          </a:xfrm>
          <a:prstGeom prst="rect">
            <a:avLst/>
          </a:prstGeom>
        </p:spPr>
      </p:pic>
    </p:spTree>
    <p:extLst>
      <p:ext uri="{BB962C8B-B14F-4D97-AF65-F5344CB8AC3E}">
        <p14:creationId xmlns:p14="http://schemas.microsoft.com/office/powerpoint/2010/main" val="501932328"/>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217533" y="197061"/>
            <a:ext cx="8752115" cy="1302335"/>
            <a:chOff x="261258" y="101600"/>
            <a:chExt cx="11669486" cy="85634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546417"/>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789269"/>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a:t>
              </a:r>
              <a:r>
                <a:rPr lang="en-AU" sz="2400" dirty="0" smtClean="0">
                  <a:solidFill>
                    <a:prstClr val="black"/>
                  </a:solidFill>
                </a:rPr>
                <a:t>have 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3" name="TextBox 2"/>
          <p:cNvSpPr txBox="1"/>
          <p:nvPr/>
        </p:nvSpPr>
        <p:spPr>
          <a:xfrm>
            <a:off x="0" y="3429000"/>
            <a:ext cx="9144000" cy="2677656"/>
          </a:xfrm>
          <a:prstGeom prst="rect">
            <a:avLst/>
          </a:prstGeom>
          <a:solidFill>
            <a:schemeClr val="accent4">
              <a:lumMod val="20000"/>
              <a:lumOff val="80000"/>
            </a:schemeClr>
          </a:solidFill>
          <a:effectLst>
            <a:softEdge rad="127000"/>
          </a:effectLst>
        </p:spPr>
        <p:txBody>
          <a:bodyPr wrap="square" rtlCol="0">
            <a:spAutoFit/>
          </a:bodyPr>
          <a:lstStyle/>
          <a:p>
            <a:r>
              <a:rPr lang="en-AU" sz="2800" dirty="0">
                <a:solidFill>
                  <a:prstClr val="black"/>
                </a:solidFill>
              </a:rPr>
              <a:t>At the heart of life God draws us into a new communion. </a:t>
            </a:r>
          </a:p>
          <a:p>
            <a:r>
              <a:rPr lang="en-AU" sz="2800" dirty="0">
                <a:solidFill>
                  <a:prstClr val="black"/>
                </a:solidFill>
              </a:rPr>
              <a:t>We are invited to walk together contemplatively with open eyes, attentive to the violence and beauty, the wonder and heartache, the desolation and radiance in ourselves and beyond. We hear the cry of Earth, the cry of children. We feel humanity diminished. (RSJ Chapter document 2013</a:t>
            </a:r>
            <a:r>
              <a:rPr lang="en-AU" sz="2800" dirty="0" smtClean="0">
                <a:solidFill>
                  <a:prstClr val="black"/>
                </a:solidFill>
              </a:rPr>
              <a:t>)</a:t>
            </a:r>
            <a:endParaRPr lang="en-AU" sz="2800" dirty="0">
              <a:solidFill>
                <a:prstClr val="black"/>
              </a:solidFill>
            </a:endParaRPr>
          </a:p>
        </p:txBody>
      </p:sp>
      <p:pic>
        <p:nvPicPr>
          <p:cNvPr id="8" name="Picture 7"/>
          <p:cNvPicPr/>
          <p:nvPr/>
        </p:nvPicPr>
        <p:blipFill>
          <a:blip r:embed="rId3"/>
          <a:stretch>
            <a:fillRect/>
          </a:stretch>
        </p:blipFill>
        <p:spPr>
          <a:xfrm>
            <a:off x="323528" y="1588085"/>
            <a:ext cx="2016224" cy="1984931"/>
          </a:xfrm>
          <a:prstGeom prst="ellipse">
            <a:avLst/>
          </a:prstGeom>
          <a:ln>
            <a:noFill/>
          </a:ln>
          <a:effectLst>
            <a:softEdge rad="112500"/>
          </a:effectLst>
        </p:spPr>
      </p:pic>
      <p:sp>
        <p:nvSpPr>
          <p:cNvPr id="2" name="TextBox 1"/>
          <p:cNvSpPr txBox="1"/>
          <p:nvPr/>
        </p:nvSpPr>
        <p:spPr>
          <a:xfrm>
            <a:off x="217533" y="6372036"/>
            <a:ext cx="7306795" cy="369332"/>
          </a:xfrm>
          <a:prstGeom prst="rect">
            <a:avLst/>
          </a:prstGeom>
          <a:noFill/>
        </p:spPr>
        <p:txBody>
          <a:bodyPr wrap="square" rtlCol="0">
            <a:spAutoFit/>
          </a:bodyPr>
          <a:lstStyle/>
          <a:p>
            <a:r>
              <a:rPr lang="en-AU" dirty="0" smtClean="0">
                <a:solidFill>
                  <a:prstClr val="black"/>
                </a:solidFill>
              </a:rPr>
              <a:t>Image: Kenise Neill RSJ used with permission</a:t>
            </a:r>
            <a:endParaRPr lang="en-AU" dirty="0">
              <a:solidFill>
                <a:prstClr val="black"/>
              </a:solidFill>
            </a:endParaRPr>
          </a:p>
        </p:txBody>
      </p:sp>
    </p:spTree>
    <p:extLst>
      <p:ext uri="{BB962C8B-B14F-4D97-AF65-F5344CB8AC3E}">
        <p14:creationId xmlns:p14="http://schemas.microsoft.com/office/powerpoint/2010/main" val="417028026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123909" name="Rectangle 5"/>
          <p:cNvSpPr>
            <a:spLocks noChangeArrowheads="1"/>
          </p:cNvSpPr>
          <p:nvPr/>
        </p:nvSpPr>
        <p:spPr bwMode="auto">
          <a:xfrm>
            <a:off x="725068" y="1628800"/>
            <a:ext cx="4806554" cy="4912114"/>
          </a:xfrm>
          <a:prstGeom prst="rect">
            <a:avLst/>
          </a:prstGeo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path path="circle">
              <a:fillToRect l="50000" t="50000" r="50000" b="50000"/>
            </a:path>
            <a:tileRect/>
          </a:gradFill>
          <a:ln w="28575">
            <a:solidFill>
              <a:schemeClr val="accent4">
                <a:lumMod val="50000"/>
              </a:schemeClr>
            </a:solidFill>
            <a:miter lim="800000"/>
            <a:headEnd/>
            <a:tailEnd/>
          </a:ln>
          <a:effectLst/>
        </p:spPr>
        <p:txBody>
          <a:bodyPr>
            <a:spAutoFit/>
          </a:bodyPr>
          <a:lstStyle/>
          <a:p>
            <a:pPr>
              <a:lnSpc>
                <a:spcPct val="90000"/>
              </a:lnSpc>
              <a:spcBef>
                <a:spcPct val="20000"/>
              </a:spcBef>
              <a:buClr>
                <a:srgbClr val="C0504D"/>
              </a:buClr>
              <a:buSzPct val="75000"/>
              <a:buFont typeface="Wingdings" pitchFamily="2" charset="2"/>
              <a:buChar char="q"/>
              <a:defRPr/>
            </a:pPr>
            <a:r>
              <a:rPr lang="en-US" sz="3600" b="1" dirty="0">
                <a:solidFill>
                  <a:srgbClr val="1F497D">
                    <a:lumMod val="75000"/>
                  </a:srgbClr>
                </a:solidFill>
              </a:rPr>
              <a:t>Mary and Julian's original </a:t>
            </a:r>
            <a:r>
              <a:rPr lang="en-US" sz="3600" b="1" i="1" dirty="0">
                <a:solidFill>
                  <a:srgbClr val="1F497D">
                    <a:lumMod val="75000"/>
                  </a:srgbClr>
                </a:solidFill>
              </a:rPr>
              <a:t>dream- ‘</a:t>
            </a:r>
            <a:r>
              <a:rPr lang="en-US" sz="3600" b="1" i="1" u="sng" dirty="0" err="1">
                <a:solidFill>
                  <a:srgbClr val="1F497D">
                    <a:lumMod val="75000"/>
                  </a:srgbClr>
                </a:solidFill>
                <a:effectLst>
                  <a:outerShdw blurRad="38100" dist="38100" dir="2700000" algn="tl">
                    <a:srgbClr val="000000"/>
                  </a:outerShdw>
                </a:effectLst>
              </a:rPr>
              <a:t>Charism</a:t>
            </a:r>
            <a:r>
              <a:rPr lang="en-US" sz="3600" b="1" i="1" dirty="0">
                <a:solidFill>
                  <a:srgbClr val="1F497D">
                    <a:lumMod val="75000"/>
                  </a:srgbClr>
                </a:solidFill>
              </a:rPr>
              <a:t>”</a:t>
            </a:r>
            <a:r>
              <a:rPr lang="en-US" sz="3600" b="1" dirty="0">
                <a:solidFill>
                  <a:srgbClr val="1F497D">
                    <a:lumMod val="75000"/>
                  </a:srgbClr>
                </a:solidFill>
              </a:rPr>
              <a:t> </a:t>
            </a:r>
            <a:r>
              <a:rPr lang="en-AU" sz="3600" b="1" dirty="0">
                <a:solidFill>
                  <a:srgbClr val="1F497D">
                    <a:lumMod val="75000"/>
                  </a:srgbClr>
                </a:solidFill>
              </a:rPr>
              <a:t>was to</a:t>
            </a:r>
            <a:r>
              <a:rPr lang="en-US" sz="3600" b="1" dirty="0">
                <a:solidFill>
                  <a:srgbClr val="1F497D">
                    <a:lumMod val="75000"/>
                  </a:srgbClr>
                </a:solidFill>
              </a:rPr>
              <a:t> set up schools, </a:t>
            </a:r>
            <a:r>
              <a:rPr lang="en-US" sz="3600" b="1" dirty="0" smtClean="0">
                <a:solidFill>
                  <a:srgbClr val="1F497D">
                    <a:lumMod val="75000"/>
                  </a:srgbClr>
                </a:solidFill>
              </a:rPr>
              <a:t>providences, and orphanages </a:t>
            </a:r>
            <a:r>
              <a:rPr lang="en-AU" sz="3600" b="1" dirty="0" smtClean="0">
                <a:solidFill>
                  <a:srgbClr val="1F497D">
                    <a:lumMod val="75000"/>
                  </a:srgbClr>
                </a:solidFill>
              </a:rPr>
              <a:t>and </a:t>
            </a:r>
            <a:r>
              <a:rPr lang="en-AU" sz="3600" b="1" dirty="0">
                <a:solidFill>
                  <a:srgbClr val="1F497D">
                    <a:lumMod val="75000"/>
                  </a:srgbClr>
                </a:solidFill>
              </a:rPr>
              <a:t>to </a:t>
            </a:r>
            <a:r>
              <a:rPr lang="en-US" sz="3600" b="1" dirty="0">
                <a:solidFill>
                  <a:srgbClr val="1F497D">
                    <a:lumMod val="75000"/>
                  </a:srgbClr>
                </a:solidFill>
              </a:rPr>
              <a:t>reach out to address:</a:t>
            </a:r>
          </a:p>
          <a:p>
            <a:pPr>
              <a:lnSpc>
                <a:spcPct val="90000"/>
              </a:lnSpc>
              <a:spcBef>
                <a:spcPct val="20000"/>
              </a:spcBef>
              <a:buClr>
                <a:srgbClr val="C0504D"/>
              </a:buClr>
              <a:buSzPct val="75000"/>
              <a:buFont typeface="Wingdings" pitchFamily="2" charset="2"/>
              <a:buChar char="q"/>
              <a:defRPr/>
            </a:pPr>
            <a:r>
              <a:rPr lang="en-US" sz="3600" b="1" dirty="0">
                <a:solidFill>
                  <a:srgbClr val="1F497D">
                    <a:lumMod val="75000"/>
                  </a:srgbClr>
                </a:solidFill>
              </a:rPr>
              <a:t> ignorance, </a:t>
            </a:r>
          </a:p>
          <a:p>
            <a:pPr>
              <a:lnSpc>
                <a:spcPct val="90000"/>
              </a:lnSpc>
              <a:spcBef>
                <a:spcPct val="20000"/>
              </a:spcBef>
              <a:buClr>
                <a:srgbClr val="C0504D"/>
              </a:buClr>
              <a:buSzPct val="75000"/>
              <a:buFont typeface="Wingdings" pitchFamily="2" charset="2"/>
              <a:buChar char="q"/>
              <a:defRPr/>
            </a:pPr>
            <a:r>
              <a:rPr lang="en-US" sz="3600" b="1" dirty="0">
                <a:solidFill>
                  <a:srgbClr val="1F497D">
                    <a:lumMod val="75000"/>
                  </a:srgbClr>
                </a:solidFill>
              </a:rPr>
              <a:t>godlessness and </a:t>
            </a:r>
          </a:p>
          <a:p>
            <a:pPr>
              <a:lnSpc>
                <a:spcPct val="90000"/>
              </a:lnSpc>
              <a:spcBef>
                <a:spcPct val="20000"/>
              </a:spcBef>
              <a:buClr>
                <a:srgbClr val="C0504D"/>
              </a:buClr>
              <a:buSzPct val="75000"/>
              <a:buFont typeface="Wingdings" pitchFamily="2" charset="2"/>
              <a:buChar char="q"/>
              <a:defRPr/>
            </a:pPr>
            <a:r>
              <a:rPr lang="en-US" sz="3600" b="1" dirty="0">
                <a:solidFill>
                  <a:srgbClr val="1F497D">
                    <a:lumMod val="75000"/>
                  </a:srgbClr>
                </a:solidFill>
              </a:rPr>
              <a:t>human misery.</a:t>
            </a:r>
          </a:p>
        </p:txBody>
      </p:sp>
      <p:pic>
        <p:nvPicPr>
          <p:cNvPr id="123912" name="Picture 8" descr="IMG_00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881" y="2348880"/>
            <a:ext cx="3136724" cy="31352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pSp>
        <p:nvGrpSpPr>
          <p:cNvPr id="4" name="Group 3"/>
          <p:cNvGrpSpPr/>
          <p:nvPr/>
        </p:nvGrpSpPr>
        <p:grpSpPr>
          <a:xfrm>
            <a:off x="195943" y="121982"/>
            <a:ext cx="8752115" cy="1235208"/>
            <a:chOff x="261258" y="101600"/>
            <a:chExt cx="11669486" cy="89220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00238"/>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67009"/>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Tree>
    <p:extLst>
      <p:ext uri="{BB962C8B-B14F-4D97-AF65-F5344CB8AC3E}">
        <p14:creationId xmlns:p14="http://schemas.microsoft.com/office/powerpoint/2010/main" val="358104889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123909"/>
                                        </p:tgtEl>
                                        <p:attrNameLst>
                                          <p:attrName>style.visibility</p:attrName>
                                        </p:attrNameLst>
                                      </p:cBhvr>
                                      <p:to>
                                        <p:strVal val="visible"/>
                                      </p:to>
                                    </p:set>
                                    <p:anim calcmode="lin" valueType="num">
                                      <p:cBhvr additive="base">
                                        <p:cTn id="7" dur="5000" fill="hold"/>
                                        <p:tgtEl>
                                          <p:spTgt spid="123909"/>
                                        </p:tgtEl>
                                        <p:attrNameLst>
                                          <p:attrName>ppt_x</p:attrName>
                                        </p:attrNameLst>
                                      </p:cBhvr>
                                      <p:tavLst>
                                        <p:tav tm="0">
                                          <p:val>
                                            <p:strVal val="0-#ppt_w/2"/>
                                          </p:val>
                                        </p:tav>
                                        <p:tav tm="100000">
                                          <p:val>
                                            <p:strVal val="#ppt_x"/>
                                          </p:val>
                                        </p:tav>
                                      </p:tavLst>
                                    </p:anim>
                                    <p:anim calcmode="lin" valueType="num">
                                      <p:cBhvr additive="base">
                                        <p:cTn id="8" dur="5000" fill="hold"/>
                                        <p:tgtEl>
                                          <p:spTgt spid="12390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20" presetClass="entr" presetSubtype="0" fill="hold" nodeType="afterEffect">
                                  <p:stCondLst>
                                    <p:cond delay="0"/>
                                  </p:stCondLst>
                                  <p:childTnLst>
                                    <p:set>
                                      <p:cBhvr>
                                        <p:cTn id="11" dur="1" fill="hold">
                                          <p:stCondLst>
                                            <p:cond delay="0"/>
                                          </p:stCondLst>
                                        </p:cTn>
                                        <p:tgtEl>
                                          <p:spTgt spid="123912"/>
                                        </p:tgtEl>
                                        <p:attrNameLst>
                                          <p:attrName>style.visibility</p:attrName>
                                        </p:attrNameLst>
                                      </p:cBhvr>
                                      <p:to>
                                        <p:strVal val="visible"/>
                                      </p:to>
                                    </p:set>
                                    <p:animEffect transition="in" filter="wedge">
                                      <p:cBhvr>
                                        <p:cTn id="12" dur="2000"/>
                                        <p:tgtEl>
                                          <p:spTgt spid="123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323528" y="1702650"/>
            <a:ext cx="6520913" cy="4832092"/>
          </a:xfrm>
          <a:prstGeom prst="rect">
            <a:avLst/>
          </a:prstGeom>
          <a:solidFill>
            <a:schemeClr val="accent1">
              <a:lumMod val="20000"/>
              <a:lumOff val="80000"/>
            </a:schemeClr>
          </a:solidFill>
          <a:ln w="28575">
            <a:solidFill>
              <a:schemeClr val="accent4">
                <a:lumMod val="75000"/>
              </a:schemeClr>
            </a:solidFill>
          </a:ln>
          <a:scene3d>
            <a:camera prst="orthographicFront"/>
            <a:lightRig rig="threePt" dir="t"/>
          </a:scene3d>
          <a:sp3d>
            <a:bevelT prst="relaxedInset"/>
          </a:sp3d>
          <a:extLst/>
        </p:spPr>
        <p:txBody>
          <a:bodyPr wrap="square">
            <a:spAutoFit/>
          </a:bodyPr>
          <a:lstStyle>
            <a:lvl1pPr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eaLnBrk="1" hangingPunct="1">
              <a:spcBef>
                <a:spcPct val="50000"/>
              </a:spcBef>
              <a:buClrTx/>
              <a:buSzTx/>
              <a:buFontTx/>
              <a:buNone/>
            </a:pPr>
            <a:r>
              <a:rPr kumimoji="0" lang="en-US" altLang="en-US" sz="2800" dirty="0">
                <a:solidFill>
                  <a:srgbClr val="990099"/>
                </a:solidFill>
                <a:latin typeface="Tahoma" panose="020B0604030504040204" pitchFamily="34" charset="0"/>
                <a:cs typeface="Times New Roman" panose="02020603050405020304" pitchFamily="18" charset="0"/>
              </a:rPr>
              <a:t>Mary seemed to have the capacity </a:t>
            </a:r>
            <a:r>
              <a:rPr kumimoji="0" lang="en-US" altLang="en-US" sz="2800" dirty="0" smtClean="0">
                <a:solidFill>
                  <a:srgbClr val="990099"/>
                </a:solidFill>
                <a:latin typeface="Tahoma" panose="020B0604030504040204" pitchFamily="34" charset="0"/>
                <a:cs typeface="Times New Roman" panose="02020603050405020304" pitchFamily="18" charset="0"/>
              </a:rPr>
              <a:t>to “stand </a:t>
            </a:r>
            <a:r>
              <a:rPr kumimoji="0" lang="en-US" altLang="en-US" sz="2800" dirty="0">
                <a:solidFill>
                  <a:srgbClr val="990099"/>
                </a:solidFill>
                <a:latin typeface="Tahoma" panose="020B0604030504040204" pitchFamily="34" charset="0"/>
                <a:cs typeface="Times New Roman" panose="02020603050405020304" pitchFamily="18" charset="0"/>
              </a:rPr>
              <a:t>in the </a:t>
            </a:r>
            <a:r>
              <a:rPr kumimoji="0" lang="en-US" altLang="en-US" sz="2800" dirty="0" smtClean="0">
                <a:solidFill>
                  <a:srgbClr val="990099"/>
                </a:solidFill>
                <a:latin typeface="Tahoma" panose="020B0604030504040204" pitchFamily="34" charset="0"/>
                <a:cs typeface="Times New Roman" panose="02020603050405020304" pitchFamily="18" charset="0"/>
              </a:rPr>
              <a:t>shoes” </a:t>
            </a:r>
            <a:r>
              <a:rPr kumimoji="0" lang="en-US" altLang="en-US" sz="2800" dirty="0">
                <a:solidFill>
                  <a:srgbClr val="990099"/>
                </a:solidFill>
                <a:latin typeface="Tahoma" panose="020B0604030504040204" pitchFamily="34" charset="0"/>
                <a:cs typeface="Times New Roman" panose="02020603050405020304" pitchFamily="18" charset="0"/>
              </a:rPr>
              <a:t>of another. </a:t>
            </a:r>
          </a:p>
          <a:p>
            <a:pPr eaLnBrk="1" hangingPunct="1">
              <a:spcBef>
                <a:spcPct val="50000"/>
              </a:spcBef>
              <a:buClrTx/>
              <a:buSzTx/>
              <a:buFontTx/>
              <a:buNone/>
            </a:pPr>
            <a:r>
              <a:rPr kumimoji="0" lang="en-US" altLang="en-US" sz="2800" dirty="0" smtClean="0">
                <a:solidFill>
                  <a:srgbClr val="990099"/>
                </a:solidFill>
                <a:latin typeface="Tahoma" panose="020B0604030504040204" pitchFamily="34" charset="0"/>
                <a:cs typeface="Times New Roman" panose="02020603050405020304" pitchFamily="18" charset="0"/>
              </a:rPr>
              <a:t>This </a:t>
            </a:r>
            <a:r>
              <a:rPr kumimoji="0" lang="en-US" altLang="en-US" sz="2800" dirty="0">
                <a:solidFill>
                  <a:srgbClr val="990099"/>
                </a:solidFill>
                <a:latin typeface="Tahoma" panose="020B0604030504040204" pitchFamily="34" charset="0"/>
                <a:cs typeface="Times New Roman" panose="02020603050405020304" pitchFamily="18" charset="0"/>
              </a:rPr>
              <a:t>great gift empowered her with vision, empathy and compassion. </a:t>
            </a:r>
          </a:p>
          <a:p>
            <a:pPr eaLnBrk="1" hangingPunct="1">
              <a:spcBef>
                <a:spcPct val="50000"/>
              </a:spcBef>
              <a:buClrTx/>
              <a:buSzTx/>
              <a:buFontTx/>
              <a:buNone/>
            </a:pPr>
            <a:r>
              <a:rPr kumimoji="0" lang="en-US" altLang="en-US" sz="2800" dirty="0">
                <a:solidFill>
                  <a:srgbClr val="990099"/>
                </a:solidFill>
                <a:latin typeface="Tahoma" panose="020B0604030504040204" pitchFamily="34" charset="0"/>
                <a:cs typeface="Times New Roman" panose="02020603050405020304" pitchFamily="18" charset="0"/>
              </a:rPr>
              <a:t>Her sensitive awareness of what it must be like to experience distress, neglect, indignity left her no choice but to identify with the sufferer and offer them the opposite of what was being experienced.</a:t>
            </a:r>
            <a:r>
              <a:rPr kumimoji="0" lang="en-US" altLang="en-US" sz="2800" dirty="0">
                <a:solidFill>
                  <a:srgbClr val="990099"/>
                </a:solidFill>
                <a:latin typeface="Tahoma" panose="020B0604030504040204" pitchFamily="34" charset="0"/>
              </a:rPr>
              <a:t> </a:t>
            </a:r>
          </a:p>
        </p:txBody>
      </p:sp>
      <p:pic>
        <p:nvPicPr>
          <p:cNvPr id="137220" name="Picture 4" descr="old bo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201" y="1916832"/>
            <a:ext cx="2488123" cy="26991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5943" y="303472"/>
            <a:ext cx="8752115" cy="1235142"/>
            <a:chOff x="261258" y="101600"/>
            <a:chExt cx="11669486" cy="89384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01373"/>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68649"/>
            </a:xfrm>
            <a:prstGeom prst="rect">
              <a:avLst/>
            </a:prstGeom>
            <a:noFill/>
          </p:spPr>
          <p:txBody>
            <a:bodyPr wrap="square" rtlCol="0">
              <a:spAutoFit/>
            </a:bodyPr>
            <a:lstStyle/>
            <a:p>
              <a:pPr>
                <a:defRPr/>
              </a:pPr>
              <a:r>
                <a:rPr lang="en-AU" sz="2400" dirty="0" smtClean="0">
                  <a:solidFill>
                    <a:prstClr val="black"/>
                  </a:solidFill>
                </a:rPr>
                <a:t>6. 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Tree>
    <p:extLst>
      <p:ext uri="{BB962C8B-B14F-4D97-AF65-F5344CB8AC3E}">
        <p14:creationId xmlns:p14="http://schemas.microsoft.com/office/powerpoint/2010/main" val="42443364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2000" fill="hold"/>
                                        <p:tgtEl>
                                          <p:spTgt spid="27650"/>
                                        </p:tgtEl>
                                        <p:attrNameLst>
                                          <p:attrName>ppt_x</p:attrName>
                                        </p:attrNameLst>
                                      </p:cBhvr>
                                      <p:tavLst>
                                        <p:tav tm="0">
                                          <p:val>
                                            <p:strVal val="0-#ppt_w/2"/>
                                          </p:val>
                                        </p:tav>
                                        <p:tav tm="100000">
                                          <p:val>
                                            <p:strVal val="#ppt_x"/>
                                          </p:val>
                                        </p:tav>
                                      </p:tavLst>
                                    </p:anim>
                                    <p:anim calcmode="lin" valueType="num">
                                      <p:cBhvr additive="base">
                                        <p:cTn id="8" dur="2000" fill="hold"/>
                                        <p:tgtEl>
                                          <p:spTgt spid="27650"/>
                                        </p:tgtEl>
                                        <p:attrNameLst>
                                          <p:attrName>ppt_y</p:attrName>
                                        </p:attrNameLst>
                                      </p:cBhvr>
                                      <p:tavLst>
                                        <p:tav tm="0">
                                          <p:val>
                                            <p:strVal val="#ppt_y"/>
                                          </p:val>
                                        </p:tav>
                                        <p:tav tm="100000">
                                          <p:val>
                                            <p:strVal val="#ppt_y"/>
                                          </p:val>
                                        </p:tav>
                                      </p:tavLst>
                                    </p:anim>
                                  </p:childTnLst>
                                </p:cTn>
                              </p:par>
                              <p:par>
                                <p:cTn id="9" presetID="21" presetClass="entr" presetSubtype="4" fill="hold" nodeType="withEffect">
                                  <p:stCondLst>
                                    <p:cond delay="0"/>
                                  </p:stCondLst>
                                  <p:childTnLst>
                                    <p:set>
                                      <p:cBhvr>
                                        <p:cTn id="10" dur="1" fill="hold">
                                          <p:stCondLst>
                                            <p:cond delay="0"/>
                                          </p:stCondLst>
                                        </p:cTn>
                                        <p:tgtEl>
                                          <p:spTgt spid="137220"/>
                                        </p:tgtEl>
                                        <p:attrNameLst>
                                          <p:attrName>style.visibility</p:attrName>
                                        </p:attrNameLst>
                                      </p:cBhvr>
                                      <p:to>
                                        <p:strVal val="visible"/>
                                      </p:to>
                                    </p:set>
                                    <p:animEffect transition="in" filter="wheel(4)">
                                      <p:cBhvr>
                                        <p:cTn id="11" dur="20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rgbClr val="8488C4"/>
            </a:gs>
            <a:gs pos="53000">
              <a:srgbClr val="D4DEFF"/>
            </a:gs>
            <a:gs pos="83000">
              <a:srgbClr val="D4DEFF"/>
            </a:gs>
            <a:gs pos="100000">
              <a:srgbClr val="96AB94"/>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236221" y="1593843"/>
            <a:ext cx="8714014" cy="4401205"/>
          </a:xfrm>
          <a:prstGeom prst="rect">
            <a:avLst/>
          </a:prstGeom>
          <a:solidFill>
            <a:schemeClr val="accent1">
              <a:lumMod val="60000"/>
              <a:lumOff val="40000"/>
            </a:schemeClr>
          </a:solidFill>
        </p:spPr>
        <p:txBody>
          <a:bodyPr wrap="square" rtlCol="0">
            <a:spAutoFit/>
          </a:bodyPr>
          <a:lstStyle/>
          <a:p>
            <a:r>
              <a:rPr lang="en-AU" sz="2800" dirty="0" smtClean="0">
                <a:solidFill>
                  <a:prstClr val="black"/>
                </a:solidFill>
              </a:rPr>
              <a:t>Our Congregation….was founded …. to respond to the ‘misery and wretchedness’ of the ‘bush children’ and the ‘aﬄicted poor’. </a:t>
            </a:r>
          </a:p>
          <a:p>
            <a:endParaRPr lang="en-AU" sz="2800" dirty="0" smtClean="0">
              <a:solidFill>
                <a:prstClr val="black"/>
              </a:solidFill>
            </a:endParaRPr>
          </a:p>
          <a:p>
            <a:endParaRPr lang="en-AU" sz="2800" dirty="0">
              <a:solidFill>
                <a:prstClr val="black"/>
              </a:solidFill>
            </a:endParaRPr>
          </a:p>
          <a:p>
            <a:r>
              <a:rPr lang="en-AU" sz="2800" dirty="0" smtClean="0">
                <a:solidFill>
                  <a:prstClr val="black"/>
                </a:solidFill>
              </a:rPr>
              <a:t>This they did by making the Catholic education of poor children the Sisters’ prime task and by undertaking urgently needed works of charity for which no other religious were available. (Excerpt from SOSJ Constitutions)</a:t>
            </a:r>
          </a:p>
          <a:p>
            <a:endParaRPr lang="en-AU" sz="2800" dirty="0">
              <a:solidFill>
                <a:prstClr val="black"/>
              </a:solidFill>
            </a:endParaRPr>
          </a:p>
        </p:txBody>
      </p:sp>
    </p:spTree>
    <p:extLst>
      <p:ext uri="{BB962C8B-B14F-4D97-AF65-F5344CB8AC3E}">
        <p14:creationId xmlns:p14="http://schemas.microsoft.com/office/powerpoint/2010/main" val="655280039"/>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rgbClr val="8488C4"/>
            </a:gs>
            <a:gs pos="53000">
              <a:srgbClr val="D4DEFF"/>
            </a:gs>
            <a:gs pos="83000">
              <a:srgbClr val="D4DEFF"/>
            </a:gs>
            <a:gs pos="100000">
              <a:srgbClr val="96AB94"/>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3" name="TextBox 2"/>
          <p:cNvSpPr txBox="1"/>
          <p:nvPr/>
        </p:nvSpPr>
        <p:spPr>
          <a:xfrm>
            <a:off x="467544" y="6300028"/>
            <a:ext cx="8064896" cy="369332"/>
          </a:xfrm>
          <a:prstGeom prst="rect">
            <a:avLst/>
          </a:prstGeom>
          <a:noFill/>
        </p:spPr>
        <p:txBody>
          <a:bodyPr wrap="square" rtlCol="0">
            <a:spAutoFit/>
          </a:bodyPr>
          <a:lstStyle/>
          <a:p>
            <a:r>
              <a:rPr lang="en-AU" dirty="0">
                <a:solidFill>
                  <a:prstClr val="black"/>
                </a:solidFill>
                <a:hlinkClick r:id="rId3"/>
              </a:rPr>
              <a:t>http://</a:t>
            </a:r>
            <a:r>
              <a:rPr lang="en-AU" dirty="0" smtClean="0">
                <a:solidFill>
                  <a:prstClr val="black"/>
                </a:solidFill>
                <a:hlinkClick r:id="rId3"/>
              </a:rPr>
              <a:t>www.sosj.org.au/being-involved/index.cfm?loadref=55</a:t>
            </a:r>
            <a:r>
              <a:rPr lang="en-AU" dirty="0" smtClean="0">
                <a:solidFill>
                  <a:prstClr val="black"/>
                </a:solidFill>
              </a:rPr>
              <a:t> </a:t>
            </a:r>
            <a:endParaRPr lang="en-AU" dirty="0">
              <a:solidFill>
                <a:prstClr val="black"/>
              </a:solidFill>
            </a:endParaRPr>
          </a:p>
        </p:txBody>
      </p:sp>
      <p:sp>
        <p:nvSpPr>
          <p:cNvPr id="8" name="TextBox 7"/>
          <p:cNvSpPr txBox="1"/>
          <p:nvPr/>
        </p:nvSpPr>
        <p:spPr>
          <a:xfrm>
            <a:off x="323528" y="1486247"/>
            <a:ext cx="4876323" cy="3970318"/>
          </a:xfrm>
          <a:prstGeom prst="rect">
            <a:avLst/>
          </a:prstGeom>
          <a:noFill/>
        </p:spPr>
        <p:txBody>
          <a:bodyPr wrap="square" rtlCol="0">
            <a:spAutoFit/>
          </a:bodyPr>
          <a:lstStyle/>
          <a:p>
            <a:r>
              <a:rPr lang="en-AU" sz="2800" b="1" dirty="0">
                <a:solidFill>
                  <a:prstClr val="black"/>
                </a:solidFill>
              </a:rPr>
              <a:t>Partners in Mission</a:t>
            </a:r>
          </a:p>
          <a:p>
            <a:r>
              <a:rPr lang="en-AU" sz="2800" dirty="0" err="1">
                <a:solidFill>
                  <a:prstClr val="black"/>
                </a:solidFill>
              </a:rPr>
              <a:t>Josephite</a:t>
            </a:r>
            <a:r>
              <a:rPr lang="en-AU" sz="2800" dirty="0">
                <a:solidFill>
                  <a:prstClr val="black"/>
                </a:solidFill>
              </a:rPr>
              <a:t> today, means much more than vowed Sisters of St Joseph. </a:t>
            </a:r>
            <a:endParaRPr lang="en-AU" sz="2800" dirty="0" smtClean="0">
              <a:solidFill>
                <a:prstClr val="black"/>
              </a:solidFill>
            </a:endParaRPr>
          </a:p>
          <a:p>
            <a:r>
              <a:rPr lang="en-AU" sz="2800" dirty="0" smtClean="0">
                <a:solidFill>
                  <a:prstClr val="black"/>
                </a:solidFill>
              </a:rPr>
              <a:t>Sisters </a:t>
            </a:r>
            <a:r>
              <a:rPr lang="en-AU" sz="2800" dirty="0">
                <a:solidFill>
                  <a:prstClr val="black"/>
                </a:solidFill>
              </a:rPr>
              <a:t>encourage new voices to enter the melody. The charism may be indefinable, but it can be recognised</a:t>
            </a:r>
            <a:r>
              <a:rPr lang="en-AU" sz="2800" dirty="0" smtClean="0">
                <a:solidFill>
                  <a:prstClr val="black"/>
                </a:solidFill>
              </a:rPr>
              <a:t>.</a:t>
            </a:r>
          </a:p>
          <a:p>
            <a:endParaRPr lang="en-AU" sz="2800" dirty="0" smtClean="0">
              <a:solidFill>
                <a:prstClr val="black"/>
              </a:solidFill>
            </a:endParaRPr>
          </a:p>
        </p:txBody>
      </p:sp>
      <p:pic>
        <p:nvPicPr>
          <p:cNvPr id="9" name="Picture 8"/>
          <p:cNvPicPr>
            <a:picLocks noChangeAspect="1"/>
          </p:cNvPicPr>
          <p:nvPr/>
        </p:nvPicPr>
        <p:blipFill>
          <a:blip r:embed="rId4"/>
          <a:stretch>
            <a:fillRect/>
          </a:stretch>
        </p:blipFill>
        <p:spPr>
          <a:xfrm>
            <a:off x="5409632" y="1584729"/>
            <a:ext cx="3482848" cy="3013893"/>
          </a:xfrm>
          <a:prstGeom prst="rect">
            <a:avLst/>
          </a:prstGeom>
        </p:spPr>
      </p:pic>
      <p:sp>
        <p:nvSpPr>
          <p:cNvPr id="11" name="TextBox 10"/>
          <p:cNvSpPr txBox="1"/>
          <p:nvPr/>
        </p:nvSpPr>
        <p:spPr>
          <a:xfrm>
            <a:off x="323528" y="5356373"/>
            <a:ext cx="8517165" cy="954107"/>
          </a:xfrm>
          <a:prstGeom prst="rect">
            <a:avLst/>
          </a:prstGeom>
          <a:noFill/>
        </p:spPr>
        <p:txBody>
          <a:bodyPr wrap="square" rtlCol="0">
            <a:spAutoFit/>
          </a:bodyPr>
          <a:lstStyle/>
          <a:p>
            <a:r>
              <a:rPr lang="en-AU" sz="2800" dirty="0">
                <a:solidFill>
                  <a:prstClr val="black"/>
                </a:solidFill>
              </a:rPr>
              <a:t>First given to our Founders and the early Sisters, many people like ourselves rejoice in it today</a:t>
            </a:r>
            <a:r>
              <a:rPr lang="en-AU" sz="2800" dirty="0" smtClean="0">
                <a:solidFill>
                  <a:prstClr val="black"/>
                </a:solidFill>
              </a:rPr>
              <a:t>.</a:t>
            </a:r>
            <a:endParaRPr lang="en-AU" sz="2800" dirty="0">
              <a:solidFill>
                <a:prstClr val="black"/>
              </a:solidFill>
            </a:endParaRPr>
          </a:p>
        </p:txBody>
      </p:sp>
    </p:spTree>
    <p:extLst>
      <p:ext uri="{BB962C8B-B14F-4D97-AF65-F5344CB8AC3E}">
        <p14:creationId xmlns:p14="http://schemas.microsoft.com/office/powerpoint/2010/main" val="155360707"/>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4" name="Group 3"/>
          <p:cNvGrpSpPr/>
          <p:nvPr/>
        </p:nvGrpSpPr>
        <p:grpSpPr>
          <a:xfrm>
            <a:off x="210531" y="183032"/>
            <a:ext cx="8752115" cy="1235208"/>
            <a:chOff x="261258" y="101600"/>
            <a:chExt cx="11669486" cy="89220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00238"/>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67009"/>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929307" y="1754474"/>
            <a:ext cx="3858717" cy="489364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rgbClr val="FF0000"/>
            </a:solidFill>
          </a:ln>
        </p:spPr>
        <p:txBody>
          <a:bodyPr wrap="square" rtlCol="0">
            <a:spAutoFit/>
          </a:bodyPr>
          <a:lstStyle/>
          <a:p>
            <a:r>
              <a:rPr lang="en-AU" sz="3600" b="1" dirty="0" smtClean="0">
                <a:solidFill>
                  <a:prstClr val="black"/>
                </a:solidFill>
              </a:rPr>
              <a:t>      Videos</a:t>
            </a:r>
            <a:endParaRPr lang="en-AU" sz="3600" dirty="0">
              <a:solidFill>
                <a:prstClr val="black"/>
              </a:solidFill>
            </a:endParaRPr>
          </a:p>
          <a:p>
            <a:r>
              <a:rPr lang="en-AU" sz="2400" dirty="0">
                <a:solidFill>
                  <a:prstClr val="black"/>
                </a:solidFill>
              </a:rPr>
              <a:t>Joan </a:t>
            </a:r>
            <a:r>
              <a:rPr lang="en-AU" sz="2400" dirty="0" err="1" smtClean="0">
                <a:solidFill>
                  <a:prstClr val="black"/>
                </a:solidFill>
              </a:rPr>
              <a:t>Chittister</a:t>
            </a:r>
            <a:r>
              <a:rPr lang="en-AU" sz="2400" dirty="0" smtClean="0">
                <a:solidFill>
                  <a:prstClr val="black"/>
                </a:solidFill>
              </a:rPr>
              <a:t> OSB– interview </a:t>
            </a:r>
          </a:p>
          <a:p>
            <a:r>
              <a:rPr lang="en-AU" sz="2400" dirty="0" smtClean="0">
                <a:solidFill>
                  <a:prstClr val="black"/>
                </a:solidFill>
              </a:rPr>
              <a:t>With Oprah</a:t>
            </a:r>
            <a:endParaRPr lang="en-AU" sz="2400" dirty="0">
              <a:solidFill>
                <a:prstClr val="black"/>
              </a:solidFill>
            </a:endParaRPr>
          </a:p>
          <a:p>
            <a:endParaRPr lang="en-AU" sz="3600" dirty="0" smtClean="0">
              <a:solidFill>
                <a:prstClr val="black"/>
              </a:solidFill>
              <a:hlinkClick r:id="rId3"/>
            </a:endParaRPr>
          </a:p>
          <a:p>
            <a:endParaRPr lang="en-AU" sz="3600" dirty="0">
              <a:solidFill>
                <a:prstClr val="black"/>
              </a:solidFill>
              <a:hlinkClick r:id="rId3"/>
            </a:endParaRPr>
          </a:p>
          <a:p>
            <a:endParaRPr lang="en-AU" sz="3600" dirty="0" smtClean="0">
              <a:solidFill>
                <a:prstClr val="black"/>
              </a:solidFill>
              <a:hlinkClick r:id="rId3"/>
            </a:endParaRPr>
          </a:p>
          <a:p>
            <a:r>
              <a:rPr lang="en-AU" sz="2400" dirty="0" smtClean="0">
                <a:solidFill>
                  <a:prstClr val="black"/>
                </a:solidFill>
                <a:hlinkClick r:id="rId3"/>
              </a:rPr>
              <a:t>http</a:t>
            </a:r>
            <a:r>
              <a:rPr lang="en-AU" sz="2400" dirty="0">
                <a:solidFill>
                  <a:prstClr val="black"/>
                </a:solidFill>
                <a:hlinkClick r:id="rId3"/>
              </a:rPr>
              <a:t>://cta-usa.org/sr-joan-chittister-oprah</a:t>
            </a:r>
            <a:r>
              <a:rPr lang="en-AU" sz="2400" dirty="0" smtClean="0">
                <a:solidFill>
                  <a:prstClr val="black"/>
                </a:solidFill>
                <a:hlinkClick r:id="rId3"/>
              </a:rPr>
              <a:t>/</a:t>
            </a:r>
            <a:r>
              <a:rPr lang="en-AU" sz="2400" dirty="0" smtClean="0">
                <a:solidFill>
                  <a:prstClr val="black"/>
                </a:solidFill>
              </a:rPr>
              <a:t> </a:t>
            </a:r>
          </a:p>
          <a:p>
            <a:endParaRPr lang="en-AU" sz="2400" dirty="0">
              <a:solidFill>
                <a:prstClr val="black"/>
              </a:solidFill>
            </a:endParaRPr>
          </a:p>
          <a:p>
            <a:endParaRPr lang="en-AU" sz="2400" dirty="0">
              <a:solidFill>
                <a:prstClr val="black"/>
              </a:solidFill>
            </a:endParaRPr>
          </a:p>
        </p:txBody>
      </p:sp>
      <p:pic>
        <p:nvPicPr>
          <p:cNvPr id="8" name="Picture 7"/>
          <p:cNvPicPr>
            <a:picLocks noChangeAspect="1"/>
          </p:cNvPicPr>
          <p:nvPr/>
        </p:nvPicPr>
        <p:blipFill>
          <a:blip r:embed="rId4"/>
          <a:stretch>
            <a:fillRect/>
          </a:stretch>
        </p:blipFill>
        <p:spPr>
          <a:xfrm>
            <a:off x="5220073" y="2090267"/>
            <a:ext cx="3704472" cy="3952335"/>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45" y="1580433"/>
            <a:ext cx="728572" cy="971429"/>
          </a:xfrm>
          <a:prstGeom prst="rect">
            <a:avLst/>
          </a:prstGeom>
        </p:spPr>
      </p:pic>
    </p:spTree>
    <p:extLst>
      <p:ext uri="{BB962C8B-B14F-4D97-AF65-F5344CB8AC3E}">
        <p14:creationId xmlns:p14="http://schemas.microsoft.com/office/powerpoint/2010/main" val="3513550282"/>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162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5208"/>
            <a:chOff x="261258" y="101600"/>
            <a:chExt cx="11669486" cy="89220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00238"/>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67009"/>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207074" y="1536062"/>
            <a:ext cx="8714014" cy="1754326"/>
          </a:xfrm>
          <a:prstGeom prst="rect">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AU" sz="3600" dirty="0">
                <a:solidFill>
                  <a:prstClr val="black"/>
                </a:solidFill>
              </a:rPr>
              <a:t>Activity: attending the Spiritual </a:t>
            </a:r>
            <a:r>
              <a:rPr lang="en-AU" sz="3600" dirty="0" smtClean="0">
                <a:solidFill>
                  <a:prstClr val="black"/>
                </a:solidFill>
              </a:rPr>
              <a:t>moment</a:t>
            </a:r>
            <a:endParaRPr lang="en-AU" sz="3600" dirty="0">
              <a:solidFill>
                <a:srgbClr val="FF0000"/>
              </a:solidFill>
            </a:endParaRPr>
          </a:p>
          <a:p>
            <a:r>
              <a:rPr lang="en-AU" sz="3600" dirty="0">
                <a:solidFill>
                  <a:prstClr val="black"/>
                </a:solidFill>
              </a:rPr>
              <a:t>Listen to “Love and Justice” </a:t>
            </a:r>
            <a:r>
              <a:rPr lang="en-AU" sz="3600" dirty="0" err="1">
                <a:solidFill>
                  <a:prstClr val="black"/>
                </a:solidFill>
              </a:rPr>
              <a:t>Kavisha</a:t>
            </a:r>
            <a:r>
              <a:rPr lang="en-AU" sz="3600" dirty="0">
                <a:solidFill>
                  <a:prstClr val="black"/>
                </a:solidFill>
              </a:rPr>
              <a:t> </a:t>
            </a:r>
            <a:r>
              <a:rPr lang="en-AU" sz="3600" dirty="0" err="1">
                <a:solidFill>
                  <a:prstClr val="black"/>
                </a:solidFill>
              </a:rPr>
              <a:t>Mazella</a:t>
            </a:r>
            <a:r>
              <a:rPr lang="en-AU" sz="3600" dirty="0">
                <a:solidFill>
                  <a:prstClr val="black"/>
                </a:solidFill>
              </a:rPr>
              <a:t> </a:t>
            </a:r>
            <a:r>
              <a:rPr lang="en-AU" sz="3600" dirty="0" smtClean="0">
                <a:solidFill>
                  <a:prstClr val="black"/>
                </a:solidFill>
              </a:rPr>
              <a:t>–</a:t>
            </a:r>
            <a:endParaRPr lang="en-AU" sz="3600" dirty="0" smtClean="0">
              <a:solidFill>
                <a:srgbClr val="FF0000"/>
              </a:solidFill>
            </a:endParaRPr>
          </a:p>
          <a:p>
            <a:endParaRPr lang="en-AU" sz="3600" dirty="0">
              <a:solidFill>
                <a:srgbClr val="FF0000"/>
              </a:solidFill>
            </a:endParaRPr>
          </a:p>
        </p:txBody>
      </p:sp>
      <p:pic>
        <p:nvPicPr>
          <p:cNvPr id="3" name="6HpCmdLRuF8"/>
          <p:cNvPicPr>
            <a:picLocks noRot="1" noChangeAspect="1"/>
          </p:cNvPicPr>
          <p:nvPr>
            <a:videoFile r:link="rId1"/>
            <p:extLst>
              <p:ext uri="{DAA4B4D4-6D71-4841-9C94-3DE7FCFB9230}">
                <p14:media xmlns:p14="http://schemas.microsoft.com/office/powerpoint/2010/main" r:link="rId2"/>
              </p:ext>
            </p:extLst>
          </p:nvPr>
        </p:nvPicPr>
        <p:blipFill>
          <a:blip r:embed="rId5"/>
          <a:stretch>
            <a:fillRect/>
          </a:stretch>
        </p:blipFill>
        <p:spPr>
          <a:xfrm>
            <a:off x="1835696" y="3429000"/>
            <a:ext cx="5690968" cy="3201170"/>
          </a:xfrm>
          <a:prstGeom prst="rect">
            <a:avLst/>
          </a:prstGeom>
        </p:spPr>
      </p:pic>
      <p:sp>
        <p:nvSpPr>
          <p:cNvPr id="8" name="TextBox 7"/>
          <p:cNvSpPr txBox="1"/>
          <p:nvPr/>
        </p:nvSpPr>
        <p:spPr>
          <a:xfrm>
            <a:off x="125966" y="3837632"/>
            <a:ext cx="1529710" cy="646331"/>
          </a:xfrm>
          <a:prstGeom prst="rect">
            <a:avLst/>
          </a:prstGeom>
          <a:noFill/>
        </p:spPr>
        <p:txBody>
          <a:bodyPr wrap="square" rtlCol="0">
            <a:spAutoFit/>
          </a:bodyPr>
          <a:lstStyle/>
          <a:p>
            <a:r>
              <a:rPr lang="en-AU" dirty="0" smtClean="0">
                <a:solidFill>
                  <a:prstClr val="black"/>
                </a:solidFill>
              </a:rPr>
              <a:t>[ For MAC Computers]</a:t>
            </a:r>
            <a:endParaRPr lang="en-AU" dirty="0">
              <a:solidFill>
                <a:prstClr val="black"/>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5308590"/>
            <a:ext cx="728572" cy="971429"/>
          </a:xfrm>
          <a:prstGeom prst="rect">
            <a:avLst/>
          </a:prstGeom>
        </p:spPr>
      </p:pic>
    </p:spTree>
    <p:extLst>
      <p:ext uri="{BB962C8B-B14F-4D97-AF65-F5344CB8AC3E}">
        <p14:creationId xmlns:p14="http://schemas.microsoft.com/office/powerpoint/2010/main" val="2932407148"/>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162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5209"/>
            <a:chOff x="261258" y="101600"/>
            <a:chExt cx="11669486" cy="892204"/>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00238"/>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67010"/>
            </a:xfrm>
            <a:prstGeom prst="rect">
              <a:avLst/>
            </a:prstGeom>
            <a:noFill/>
          </p:spPr>
          <p:txBody>
            <a:bodyPr wrap="square" rtlCol="0">
              <a:spAutoFit/>
            </a:bodyPr>
            <a:lstStyle/>
            <a:p>
              <a:pPr>
                <a:defRPr/>
              </a:pPr>
              <a:r>
                <a:rPr lang="en-AU" sz="2400" dirty="0">
                  <a:solidFill>
                    <a:prstClr val="black"/>
                  </a:solidFill>
                </a:rPr>
                <a:t>Dignity 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a:hlinkClick r:id="rId4"/>
          </p:cNvPr>
          <p:cNvSpPr txBox="1"/>
          <p:nvPr/>
        </p:nvSpPr>
        <p:spPr>
          <a:xfrm>
            <a:off x="207074" y="1536062"/>
            <a:ext cx="8714014" cy="1200329"/>
          </a:xfrm>
          <a:prstGeom prst="rect">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AU" sz="3600" dirty="0">
                <a:solidFill>
                  <a:prstClr val="black"/>
                </a:solidFill>
              </a:rPr>
              <a:t>Activity: attending the Spiritual </a:t>
            </a:r>
            <a:r>
              <a:rPr lang="en-AU" sz="3600" dirty="0" smtClean="0">
                <a:solidFill>
                  <a:prstClr val="black"/>
                </a:solidFill>
              </a:rPr>
              <a:t>moment</a:t>
            </a:r>
            <a:endParaRPr lang="en-AU" sz="3600" dirty="0">
              <a:solidFill>
                <a:srgbClr val="FF0000"/>
              </a:solidFill>
            </a:endParaRPr>
          </a:p>
          <a:p>
            <a:r>
              <a:rPr lang="en-AU" sz="3600" dirty="0">
                <a:solidFill>
                  <a:prstClr val="black"/>
                </a:solidFill>
              </a:rPr>
              <a:t>Listen to “Love and Justice” </a:t>
            </a:r>
            <a:r>
              <a:rPr lang="en-AU" sz="3600" dirty="0" err="1">
                <a:solidFill>
                  <a:prstClr val="black"/>
                </a:solidFill>
              </a:rPr>
              <a:t>Kavisha</a:t>
            </a:r>
            <a:r>
              <a:rPr lang="en-AU" sz="3600" dirty="0">
                <a:solidFill>
                  <a:prstClr val="black"/>
                </a:solidFill>
              </a:rPr>
              <a:t> </a:t>
            </a:r>
            <a:r>
              <a:rPr lang="en-AU" sz="3600" dirty="0" err="1">
                <a:solidFill>
                  <a:prstClr val="black"/>
                </a:solidFill>
              </a:rPr>
              <a:t>Mazella</a:t>
            </a:r>
            <a:r>
              <a:rPr lang="en-AU" sz="3600" dirty="0">
                <a:solidFill>
                  <a:prstClr val="black"/>
                </a:solidFill>
              </a:rPr>
              <a:t> </a:t>
            </a:r>
            <a:r>
              <a:rPr lang="en-AU" sz="3600" dirty="0" smtClean="0">
                <a:solidFill>
                  <a:prstClr val="black"/>
                </a:solidFill>
              </a:rPr>
              <a:t>–</a:t>
            </a:r>
            <a:endParaRPr lang="en-AU" sz="3600" dirty="0" smtClean="0">
              <a:solidFill>
                <a:srgbClr val="FF0000"/>
              </a:solidFill>
            </a:endParaRPr>
          </a:p>
        </p:txBody>
      </p:sp>
      <p:pic>
        <p:nvPicPr>
          <p:cNvPr id="3" name="6HpCmdLRuF8"/>
          <p:cNvPicPr>
            <a:picLocks noRot="1" noChangeAspect="1"/>
          </p:cNvPicPr>
          <p:nvPr>
            <a:videoFile r:link="rId1"/>
          </p:nvPr>
        </p:nvPicPr>
        <p:blipFill>
          <a:blip r:embed="rId5"/>
          <a:stretch>
            <a:fillRect/>
          </a:stretch>
        </p:blipFill>
        <p:spPr>
          <a:xfrm>
            <a:off x="1835696" y="3468190"/>
            <a:ext cx="5690968" cy="3201170"/>
          </a:xfrm>
          <a:prstGeom prst="rect">
            <a:avLst/>
          </a:prstGeom>
        </p:spPr>
      </p:pic>
      <p:sp>
        <p:nvSpPr>
          <p:cNvPr id="8" name="TextBox 7"/>
          <p:cNvSpPr txBox="1"/>
          <p:nvPr/>
        </p:nvSpPr>
        <p:spPr>
          <a:xfrm>
            <a:off x="7672828" y="4719689"/>
            <a:ext cx="1471172" cy="369332"/>
          </a:xfrm>
          <a:prstGeom prst="rect">
            <a:avLst/>
          </a:prstGeom>
          <a:noFill/>
        </p:spPr>
        <p:txBody>
          <a:bodyPr wrap="none" rtlCol="0">
            <a:spAutoFit/>
          </a:bodyPr>
          <a:lstStyle/>
          <a:p>
            <a:r>
              <a:rPr lang="en-NZ" dirty="0" smtClean="0"/>
              <a:t>[For PC users]</a:t>
            </a:r>
            <a:endParaRPr lang="en-NZ"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3448559"/>
            <a:ext cx="728572" cy="971429"/>
          </a:xfrm>
          <a:prstGeom prst="rect">
            <a:avLst/>
          </a:prstGeom>
        </p:spPr>
      </p:pic>
    </p:spTree>
    <p:extLst>
      <p:ext uri="{BB962C8B-B14F-4D97-AF65-F5344CB8AC3E}">
        <p14:creationId xmlns:p14="http://schemas.microsoft.com/office/powerpoint/2010/main" val="2289857791"/>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162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377" y="94125"/>
            <a:ext cx="8752115" cy="1235208"/>
            <a:chOff x="261258" y="101600"/>
            <a:chExt cx="11669486" cy="89220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00238"/>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67009"/>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254582" y="2996952"/>
            <a:ext cx="8714014" cy="3416320"/>
          </a:xfrm>
          <a:prstGeom prst="rect">
            <a:avLst/>
          </a:prstGeom>
          <a:solidFill>
            <a:schemeClr val="accent1">
              <a:lumMod val="60000"/>
              <a:lumOff val="40000"/>
            </a:schemeClr>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AU" sz="3600" dirty="0">
                <a:solidFill>
                  <a:prstClr val="black"/>
                </a:solidFill>
              </a:rPr>
              <a:t>Activity: attending the Spiritual </a:t>
            </a:r>
            <a:r>
              <a:rPr lang="en-AU" sz="3600" dirty="0" smtClean="0">
                <a:solidFill>
                  <a:prstClr val="black"/>
                </a:solidFill>
              </a:rPr>
              <a:t>moment</a:t>
            </a:r>
            <a:endParaRPr lang="en-AU" sz="3600" dirty="0">
              <a:solidFill>
                <a:srgbClr val="FF0000"/>
              </a:solidFill>
            </a:endParaRPr>
          </a:p>
          <a:p>
            <a:r>
              <a:rPr lang="en-AU" sz="3600" dirty="0">
                <a:solidFill>
                  <a:prstClr val="black"/>
                </a:solidFill>
              </a:rPr>
              <a:t>Listen to “Love and Justice” </a:t>
            </a:r>
            <a:r>
              <a:rPr lang="en-AU" sz="3600" dirty="0" err="1">
                <a:solidFill>
                  <a:prstClr val="black"/>
                </a:solidFill>
              </a:rPr>
              <a:t>Kavisha</a:t>
            </a:r>
            <a:r>
              <a:rPr lang="en-AU" sz="3600" dirty="0">
                <a:solidFill>
                  <a:prstClr val="black"/>
                </a:solidFill>
              </a:rPr>
              <a:t> </a:t>
            </a:r>
            <a:r>
              <a:rPr lang="en-AU" sz="3600" dirty="0" err="1">
                <a:solidFill>
                  <a:prstClr val="black"/>
                </a:solidFill>
              </a:rPr>
              <a:t>Mazella</a:t>
            </a:r>
            <a:r>
              <a:rPr lang="en-AU" sz="3600" dirty="0">
                <a:solidFill>
                  <a:prstClr val="black"/>
                </a:solidFill>
              </a:rPr>
              <a:t> </a:t>
            </a:r>
            <a:r>
              <a:rPr lang="en-AU" sz="3600" dirty="0" smtClean="0">
                <a:solidFill>
                  <a:prstClr val="black"/>
                </a:solidFill>
              </a:rPr>
              <a:t>–</a:t>
            </a:r>
            <a:endParaRPr lang="en-AU" sz="3600" dirty="0" smtClean="0">
              <a:solidFill>
                <a:srgbClr val="FF0000"/>
              </a:solidFill>
            </a:endParaRPr>
          </a:p>
          <a:p>
            <a:endParaRPr lang="en-AU" sz="3600" dirty="0" smtClean="0">
              <a:solidFill>
                <a:srgbClr val="FF0000"/>
              </a:solidFill>
            </a:endParaRPr>
          </a:p>
          <a:p>
            <a:endParaRPr lang="en-AU" sz="3600" dirty="0">
              <a:solidFill>
                <a:srgbClr val="FF0000"/>
              </a:solidFill>
            </a:endParaRPr>
          </a:p>
          <a:p>
            <a:r>
              <a:rPr lang="en-AU" sz="3600" dirty="0" smtClean="0">
                <a:solidFill>
                  <a:srgbClr val="1F497D">
                    <a:lumMod val="75000"/>
                  </a:srgbClr>
                </a:solidFill>
              </a:rPr>
              <a:t>Respond </a:t>
            </a:r>
            <a:r>
              <a:rPr lang="en-AU" sz="3600" dirty="0">
                <a:solidFill>
                  <a:srgbClr val="1F497D">
                    <a:lumMod val="75000"/>
                  </a:srgbClr>
                </a:solidFill>
              </a:rPr>
              <a:t>to the song by writing or drawing…</a:t>
            </a:r>
          </a:p>
          <a:p>
            <a:endParaRPr lang="en-AU" sz="3600" dirty="0">
              <a:solidFill>
                <a:srgbClr val="FF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82" y="1526617"/>
            <a:ext cx="808910" cy="982151"/>
          </a:xfrm>
          <a:prstGeom prst="rect">
            <a:avLst/>
          </a:prstGeom>
        </p:spPr>
      </p:pic>
    </p:spTree>
    <p:extLst>
      <p:ext uri="{BB962C8B-B14F-4D97-AF65-F5344CB8AC3E}">
        <p14:creationId xmlns:p14="http://schemas.microsoft.com/office/powerpoint/2010/main" val="294880344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74326222"/>
              </p:ext>
            </p:extLst>
          </p:nvPr>
        </p:nvGraphicFramePr>
        <p:xfrm>
          <a:off x="228601" y="1343552"/>
          <a:ext cx="3407295" cy="5288938"/>
        </p:xfrm>
        <a:graphic>
          <a:graphicData uri="http://schemas.openxmlformats.org/drawingml/2006/table">
            <a:tbl>
              <a:tblPr firstRow="1" bandRow="1">
                <a:tableStyleId>{5C22544A-7EE6-4342-B048-85BDC9FD1C3A}</a:tableStyleId>
              </a:tblPr>
              <a:tblGrid>
                <a:gridCol w="3407295">
                  <a:extLst>
                    <a:ext uri="{9D8B030D-6E8A-4147-A177-3AD203B41FA5}">
                      <a16:colId xmlns:a16="http://schemas.microsoft.com/office/drawing/2014/main" xmlns="" val="20000"/>
                    </a:ext>
                  </a:extLst>
                </a:gridCol>
              </a:tblGrid>
              <a:tr h="648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Introduction</a:t>
                      </a:r>
                      <a:endParaRPr lang="en-AU" dirty="0"/>
                    </a:p>
                  </a:txBody>
                  <a:tcPr marL="68580" marR="68580">
                    <a:solidFill>
                      <a:schemeClr val="accent1">
                        <a:lumMod val="20000"/>
                        <a:lumOff val="80000"/>
                      </a:schemeClr>
                    </a:solidFill>
                  </a:tcPr>
                </a:tc>
                <a:extLst>
                  <a:ext uri="{0D108BD9-81ED-4DB2-BD59-A6C34878D82A}">
                    <a16:rowId xmlns:a16="http://schemas.microsoft.com/office/drawing/2014/main" xmlns="" val="10000"/>
                  </a:ext>
                </a:extLst>
              </a:tr>
              <a:tr h="868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b="1" dirty="0" smtClean="0">
                          <a:solidFill>
                            <a:schemeClr val="bg1"/>
                          </a:solidFill>
                        </a:rPr>
                        <a:t>Healing/Caring/Teaching Mission of Jesus</a:t>
                      </a:r>
                      <a:endParaRPr lang="en-AU" dirty="0"/>
                    </a:p>
                  </a:txBody>
                  <a:tcPr marL="68580" marR="68580">
                    <a:solidFill>
                      <a:schemeClr val="accent1"/>
                    </a:solidFill>
                  </a:tcPr>
                </a:tc>
                <a:extLst>
                  <a:ext uri="{0D108BD9-81ED-4DB2-BD59-A6C34878D82A}">
                    <a16:rowId xmlns:a16="http://schemas.microsoft.com/office/drawing/2014/main" xmlns="" val="10001"/>
                  </a:ext>
                </a:extLst>
              </a:tr>
              <a:tr h="868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Readings/sayings/letters from Julian </a:t>
                      </a:r>
                      <a:r>
                        <a:rPr lang="en-AU" dirty="0" err="1" smtClean="0"/>
                        <a:t>Tenison</a:t>
                      </a:r>
                      <a:r>
                        <a:rPr lang="en-AU" dirty="0" smtClean="0"/>
                        <a:t> Woods and Mary </a:t>
                      </a:r>
                      <a:r>
                        <a:rPr lang="en-AU" dirty="0" err="1" smtClean="0"/>
                        <a:t>MacKillop</a:t>
                      </a:r>
                      <a:endParaRPr lang="en-AU" dirty="0" smtClean="0"/>
                    </a:p>
                    <a:p>
                      <a:endParaRPr lang="en-AU" dirty="0"/>
                    </a:p>
                  </a:txBody>
                  <a:tcPr marL="68580" marR="68580"/>
                </a:tc>
                <a:extLst>
                  <a:ext uri="{0D108BD9-81ED-4DB2-BD59-A6C34878D82A}">
                    <a16:rowId xmlns:a16="http://schemas.microsoft.com/office/drawing/2014/main" xmlns="" val="10002"/>
                  </a:ext>
                </a:extLst>
              </a:tr>
              <a:tr h="8577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err="1" smtClean="0"/>
                        <a:t>Josephite</a:t>
                      </a:r>
                      <a:r>
                        <a:rPr lang="en-AU" dirty="0" smtClean="0"/>
                        <a:t> Spirituality (Charism)</a:t>
                      </a:r>
                    </a:p>
                  </a:txBody>
                  <a:tcPr marL="68580" marR="68580"/>
                </a:tc>
                <a:extLst>
                  <a:ext uri="{0D108BD9-81ED-4DB2-BD59-A6C34878D82A}">
                    <a16:rowId xmlns:a16="http://schemas.microsoft.com/office/drawing/2014/main" xmlns="" val="10003"/>
                  </a:ext>
                </a:extLst>
              </a:tr>
              <a:tr h="8577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Place of Joseph</a:t>
                      </a:r>
                      <a:endParaRPr lang="en-AU" dirty="0"/>
                    </a:p>
                  </a:txBody>
                  <a:tcPr marL="68580" marR="68580"/>
                </a:tc>
                <a:extLst>
                  <a:ext uri="{0D108BD9-81ED-4DB2-BD59-A6C34878D82A}">
                    <a16:rowId xmlns:a16="http://schemas.microsoft.com/office/drawing/2014/main" xmlns="" val="10004"/>
                  </a:ext>
                </a:extLst>
              </a:tr>
              <a:tr h="8682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Dignity for all Life and Especially People who have Fewer Choices.</a:t>
                      </a:r>
                      <a:endParaRPr lang="en-AU" dirty="0"/>
                    </a:p>
                  </a:txBody>
                  <a:tcPr marL="68580" marR="68580"/>
                </a:tc>
                <a:extLst>
                  <a:ext uri="{0D108BD9-81ED-4DB2-BD59-A6C34878D82A}">
                    <a16:rowId xmlns:a16="http://schemas.microsoft.com/office/drawing/2014/main" xmlns="" val="10005"/>
                  </a:ext>
                </a:extLst>
              </a:tr>
            </a:tbl>
          </a:graphicData>
        </a:graphic>
      </p:graphicFrame>
      <p:grpSp>
        <p:nvGrpSpPr>
          <p:cNvPr id="3" name="Group 2"/>
          <p:cNvGrpSpPr/>
          <p:nvPr/>
        </p:nvGrpSpPr>
        <p:grpSpPr>
          <a:xfrm>
            <a:off x="228601" y="217715"/>
            <a:ext cx="8686800" cy="1146628"/>
            <a:chOff x="304801" y="217715"/>
            <a:chExt cx="11582400" cy="1146628"/>
          </a:xfrm>
        </p:grpSpPr>
        <p:sp>
          <p:nvSpPr>
            <p:cNvPr id="2" name="Rectangle 1"/>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9" name="TextBox 8"/>
            <p:cNvSpPr txBox="1"/>
            <p:nvPr/>
          </p:nvSpPr>
          <p:spPr>
            <a:xfrm>
              <a:off x="5825104" y="348344"/>
              <a:ext cx="5887921"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sp>
        <p:nvSpPr>
          <p:cNvPr id="10" name="TextBox 9"/>
          <p:cNvSpPr txBox="1"/>
          <p:nvPr/>
        </p:nvSpPr>
        <p:spPr>
          <a:xfrm>
            <a:off x="3918856" y="1480458"/>
            <a:ext cx="5257801" cy="1200329"/>
          </a:xfrm>
          <a:prstGeom prst="rect">
            <a:avLst/>
          </a:prstGeom>
          <a:noFill/>
        </p:spPr>
        <p:txBody>
          <a:bodyPr wrap="square" rtlCol="0">
            <a:spAutoFit/>
          </a:bodyPr>
          <a:lstStyle/>
          <a:p>
            <a:r>
              <a:rPr lang="en-US" b="1" dirty="0" smtClean="0"/>
              <a:t>Mary </a:t>
            </a:r>
            <a:r>
              <a:rPr lang="en-US" b="1" dirty="0" err="1" smtClean="0"/>
              <a:t>MacKillop</a:t>
            </a:r>
            <a:r>
              <a:rPr lang="en-US" b="1" dirty="0" smtClean="0"/>
              <a:t>, Julian </a:t>
            </a:r>
            <a:r>
              <a:rPr lang="en-US" b="1" dirty="0" err="1" smtClean="0"/>
              <a:t>Tenison</a:t>
            </a:r>
            <a:r>
              <a:rPr lang="en-US" b="1" dirty="0" smtClean="0"/>
              <a:t> Woods </a:t>
            </a:r>
            <a:r>
              <a:rPr lang="en-US" b="1" dirty="0"/>
              <a:t>and </a:t>
            </a:r>
            <a:r>
              <a:rPr lang="en-US" b="1" dirty="0" err="1"/>
              <a:t>Josephites</a:t>
            </a:r>
            <a:r>
              <a:rPr lang="en-US" b="1" dirty="0"/>
              <a:t> participate in God’s mission as expressed in the person of Jesus</a:t>
            </a:r>
            <a:endParaRPr lang="en-AU" dirty="0"/>
          </a:p>
          <a:p>
            <a:endParaRPr lang="en-AU" dirty="0" smtClean="0"/>
          </a:p>
        </p:txBody>
      </p:sp>
      <p:pic>
        <p:nvPicPr>
          <p:cNvPr id="4" name="Picture 3"/>
          <p:cNvPicPr>
            <a:picLocks noChangeAspect="1"/>
          </p:cNvPicPr>
          <p:nvPr/>
        </p:nvPicPr>
        <p:blipFill>
          <a:blip r:embed="rId3"/>
          <a:stretch>
            <a:fillRect/>
          </a:stretch>
        </p:blipFill>
        <p:spPr>
          <a:xfrm>
            <a:off x="4350916" y="2626514"/>
            <a:ext cx="3642499" cy="388118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4368828" y="6507694"/>
            <a:ext cx="3509557" cy="369332"/>
          </a:xfrm>
          <a:prstGeom prst="rect">
            <a:avLst/>
          </a:prstGeom>
          <a:noFill/>
        </p:spPr>
        <p:txBody>
          <a:bodyPr wrap="square" rtlCol="0">
            <a:spAutoFit/>
          </a:bodyPr>
          <a:lstStyle/>
          <a:p>
            <a:r>
              <a:rPr lang="en-US" dirty="0" smtClean="0"/>
              <a:t>Mary Southard CSJ with permission</a:t>
            </a:r>
            <a:endParaRPr lang="en-US" dirty="0"/>
          </a:p>
        </p:txBody>
      </p:sp>
    </p:spTree>
    <p:extLst>
      <p:ext uri="{BB962C8B-B14F-4D97-AF65-F5344CB8AC3E}">
        <p14:creationId xmlns:p14="http://schemas.microsoft.com/office/powerpoint/2010/main" val="40244134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2246"/>
            <a:chOff x="261258" y="101600"/>
            <a:chExt cx="11669486" cy="972622"/>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55913"/>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47428"/>
            </a:xfrm>
            <a:prstGeom prst="rect">
              <a:avLst/>
            </a:prstGeom>
            <a:noFill/>
          </p:spPr>
          <p:txBody>
            <a:bodyPr wrap="square" rtlCol="0">
              <a:spAutoFit/>
            </a:bodyPr>
            <a:lstStyle/>
            <a:p>
              <a:pPr>
                <a:defRPr/>
              </a:pPr>
              <a:r>
                <a:rPr lang="en-AU" sz="2400" dirty="0" smtClean="0">
                  <a:solidFill>
                    <a:prstClr val="black"/>
                  </a:solidFill>
                </a:rPr>
                <a:t>6. 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179512" y="1412776"/>
            <a:ext cx="8714014" cy="5201424"/>
          </a:xfrm>
          <a:prstGeom prst="rect">
            <a:avLst/>
          </a:prstGeom>
          <a:solidFill>
            <a:schemeClr val="accent5">
              <a:lumMod val="40000"/>
              <a:lumOff val="60000"/>
            </a:schemeClr>
          </a:solidFill>
          <a:ln>
            <a:solidFill>
              <a:schemeClr val="accent4">
                <a:lumMod val="75000"/>
              </a:schemeClr>
            </a:solidFill>
          </a:ln>
          <a:effectLst/>
        </p:spPr>
        <p:txBody>
          <a:bodyPr wrap="square" rtlCol="0">
            <a:spAutoFit/>
          </a:bodyPr>
          <a:lstStyle/>
          <a:p>
            <a:r>
              <a:rPr lang="en-AU" sz="3600" b="1" dirty="0" smtClean="0">
                <a:solidFill>
                  <a:prstClr val="black"/>
                </a:solidFill>
              </a:rPr>
              <a:t>        Questions </a:t>
            </a:r>
            <a:r>
              <a:rPr lang="en-AU" sz="3600" b="1" dirty="0">
                <a:solidFill>
                  <a:prstClr val="black"/>
                </a:solidFill>
              </a:rPr>
              <a:t>for </a:t>
            </a:r>
            <a:r>
              <a:rPr lang="en-AU" sz="3600" b="1" dirty="0" smtClean="0">
                <a:solidFill>
                  <a:prstClr val="black"/>
                </a:solidFill>
              </a:rPr>
              <a:t>reflection</a:t>
            </a:r>
          </a:p>
          <a:p>
            <a:endParaRPr lang="en-AU" sz="3600" dirty="0">
              <a:solidFill>
                <a:prstClr val="black"/>
              </a:solidFill>
            </a:endParaRPr>
          </a:p>
          <a:p>
            <a:r>
              <a:rPr lang="en-AU" sz="2800" dirty="0">
                <a:solidFill>
                  <a:prstClr val="black"/>
                </a:solidFill>
              </a:rPr>
              <a:t>Shared and/or personal</a:t>
            </a:r>
          </a:p>
          <a:p>
            <a:r>
              <a:rPr lang="en-AU" sz="2800" dirty="0">
                <a:solidFill>
                  <a:prstClr val="black"/>
                </a:solidFill>
              </a:rPr>
              <a:t>Who are those with fewer choices within your sphere of influence?	</a:t>
            </a:r>
          </a:p>
          <a:p>
            <a:r>
              <a:rPr lang="en-AU" sz="2800" dirty="0">
                <a:solidFill>
                  <a:prstClr val="black"/>
                </a:solidFill>
              </a:rPr>
              <a:t>How does your </a:t>
            </a:r>
            <a:r>
              <a:rPr lang="en-AU" sz="2800" dirty="0" smtClean="0">
                <a:solidFill>
                  <a:prstClr val="black"/>
                </a:solidFill>
              </a:rPr>
              <a:t>ministry/work </a:t>
            </a:r>
            <a:r>
              <a:rPr lang="en-AU" sz="2800" dirty="0">
                <a:solidFill>
                  <a:prstClr val="black"/>
                </a:solidFill>
              </a:rPr>
              <a:t>cater for those with fewer </a:t>
            </a:r>
            <a:r>
              <a:rPr lang="en-AU" sz="2800" dirty="0" smtClean="0">
                <a:solidFill>
                  <a:prstClr val="black"/>
                </a:solidFill>
              </a:rPr>
              <a:t>choices?</a:t>
            </a:r>
            <a:endParaRPr lang="en-AU" sz="2800" dirty="0">
              <a:solidFill>
                <a:prstClr val="black"/>
              </a:solidFill>
            </a:endParaRPr>
          </a:p>
          <a:p>
            <a:r>
              <a:rPr lang="en-AU" sz="2800" dirty="0">
                <a:solidFill>
                  <a:prstClr val="black"/>
                </a:solidFill>
              </a:rPr>
              <a:t>How does the </a:t>
            </a:r>
            <a:r>
              <a:rPr lang="en-AU" sz="2800" dirty="0" err="1">
                <a:solidFill>
                  <a:prstClr val="black"/>
                </a:solidFill>
              </a:rPr>
              <a:t>Josephite</a:t>
            </a:r>
            <a:r>
              <a:rPr lang="en-AU" sz="2800" dirty="0">
                <a:solidFill>
                  <a:prstClr val="black"/>
                </a:solidFill>
              </a:rPr>
              <a:t> philosophy influence you to keep those with fewer choices in mind when making </a:t>
            </a:r>
            <a:r>
              <a:rPr lang="en-AU" sz="2800" dirty="0" smtClean="0">
                <a:solidFill>
                  <a:prstClr val="black"/>
                </a:solidFill>
              </a:rPr>
              <a:t>decisions </a:t>
            </a:r>
            <a:r>
              <a:rPr lang="en-AU" sz="2800" dirty="0">
                <a:solidFill>
                  <a:prstClr val="black"/>
                </a:solidFill>
              </a:rPr>
              <a:t>in your workplace?</a:t>
            </a:r>
          </a:p>
          <a:p>
            <a:endParaRPr lang="en-AU" sz="3600"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1588055"/>
            <a:ext cx="808910" cy="982151"/>
          </a:xfrm>
          <a:prstGeom prst="rect">
            <a:avLst/>
          </a:prstGeom>
        </p:spPr>
      </p:pic>
    </p:spTree>
    <p:extLst>
      <p:ext uri="{BB962C8B-B14F-4D97-AF65-F5344CB8AC3E}">
        <p14:creationId xmlns:p14="http://schemas.microsoft.com/office/powerpoint/2010/main" val="3454762398"/>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6688"/>
            <a:chOff x="261258" y="101600"/>
            <a:chExt cx="11669486" cy="856905"/>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57580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a:t>
              </a:r>
              <a:r>
                <a:rPr lang="en-AU" sz="2400" b="1" dirty="0">
                  <a:solidFill>
                    <a:prstClr val="black"/>
                  </a:solidFill>
                </a:rPr>
                <a:t>Charism/Values/Ethos</a:t>
              </a:r>
              <a:endParaRPr lang="en-AU" b="1" dirty="0">
                <a:solidFill>
                  <a:prstClr val="black"/>
                </a:solidFill>
              </a:endParaRPr>
            </a:p>
          </p:txBody>
        </p:sp>
        <p:sp>
          <p:nvSpPr>
            <p:cNvPr id="7" name="TextBox 6"/>
            <p:cNvSpPr txBox="1"/>
            <p:nvPr/>
          </p:nvSpPr>
          <p:spPr>
            <a:xfrm>
              <a:off x="7237708" y="126794"/>
              <a:ext cx="4642234" cy="831711"/>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190669" y="1493971"/>
            <a:ext cx="8714014" cy="5262979"/>
          </a:xfrm>
          <a:prstGeom prst="rect">
            <a:avLst/>
          </a:prstGeom>
          <a:solidFill>
            <a:schemeClr val="accent1">
              <a:lumMod val="40000"/>
              <a:lumOff val="60000"/>
            </a:schemeClr>
          </a:solidFill>
          <a:ln w="19050">
            <a:solidFill>
              <a:schemeClr val="accent4">
                <a:lumMod val="75000"/>
              </a:schemeClr>
            </a:solidFill>
          </a:ln>
        </p:spPr>
        <p:txBody>
          <a:bodyPr wrap="square" rtlCol="0">
            <a:spAutoFit/>
          </a:bodyPr>
          <a:lstStyle/>
          <a:p>
            <a:r>
              <a:rPr lang="en-AU" sz="2400" b="1" dirty="0">
                <a:solidFill>
                  <a:prstClr val="black"/>
                </a:solidFill>
              </a:rPr>
              <a:t>Something to pursue if you have an interest</a:t>
            </a:r>
            <a:endParaRPr lang="en-AU" sz="2400" dirty="0">
              <a:solidFill>
                <a:prstClr val="black"/>
              </a:solidFill>
            </a:endParaRPr>
          </a:p>
          <a:p>
            <a:r>
              <a:rPr lang="en-AU" sz="2400" dirty="0">
                <a:solidFill>
                  <a:prstClr val="black"/>
                </a:solidFill>
              </a:rPr>
              <a:t>Visit and or volunteer at an organisation that caters specifically for those with fewer </a:t>
            </a:r>
            <a:r>
              <a:rPr lang="en-AU" sz="2400" dirty="0" smtClean="0">
                <a:solidFill>
                  <a:prstClr val="black"/>
                </a:solidFill>
              </a:rPr>
              <a:t>choices or the environment:</a:t>
            </a:r>
            <a:endParaRPr lang="en-AU" sz="2400" dirty="0">
              <a:solidFill>
                <a:prstClr val="black"/>
              </a:solidFill>
            </a:endParaRPr>
          </a:p>
          <a:p>
            <a:r>
              <a:rPr lang="en-AU" sz="2400" dirty="0" err="1">
                <a:solidFill>
                  <a:prstClr val="black"/>
                </a:solidFill>
              </a:rPr>
              <a:t>Eg</a:t>
            </a:r>
            <a:r>
              <a:rPr lang="en-AU" sz="2400" dirty="0">
                <a:solidFill>
                  <a:prstClr val="black"/>
                </a:solidFill>
              </a:rPr>
              <a:t>. St Vincent de </a:t>
            </a:r>
            <a:r>
              <a:rPr lang="en-AU" sz="2400" dirty="0" smtClean="0">
                <a:solidFill>
                  <a:prstClr val="black"/>
                </a:solidFill>
              </a:rPr>
              <a:t>Paul;  Mission Australia;</a:t>
            </a:r>
            <a:endParaRPr lang="en-AU" sz="2400" dirty="0">
              <a:solidFill>
                <a:prstClr val="black"/>
              </a:solidFill>
            </a:endParaRPr>
          </a:p>
          <a:p>
            <a:r>
              <a:rPr lang="en-AU" sz="2400" dirty="0" smtClean="0">
                <a:solidFill>
                  <a:prstClr val="black"/>
                </a:solidFill>
              </a:rPr>
              <a:t>Home </a:t>
            </a:r>
            <a:r>
              <a:rPr lang="en-AU" sz="2400" dirty="0">
                <a:solidFill>
                  <a:prstClr val="black"/>
                </a:solidFill>
              </a:rPr>
              <a:t>of Compassion soup </a:t>
            </a:r>
            <a:r>
              <a:rPr lang="en-AU" sz="2400" dirty="0" smtClean="0">
                <a:solidFill>
                  <a:prstClr val="black"/>
                </a:solidFill>
              </a:rPr>
              <a:t>kitchen;</a:t>
            </a:r>
            <a:r>
              <a:rPr lang="en-AU" sz="2400" dirty="0">
                <a:solidFill>
                  <a:prstClr val="black"/>
                </a:solidFill>
              </a:rPr>
              <a:t> </a:t>
            </a:r>
            <a:r>
              <a:rPr lang="en-AU" sz="2400" dirty="0" smtClean="0">
                <a:solidFill>
                  <a:prstClr val="black"/>
                </a:solidFill>
              </a:rPr>
              <a:t>Salvation </a:t>
            </a:r>
            <a:r>
              <a:rPr lang="en-AU" sz="2400" dirty="0">
                <a:solidFill>
                  <a:prstClr val="black"/>
                </a:solidFill>
              </a:rPr>
              <a:t>Army Housing</a:t>
            </a:r>
          </a:p>
          <a:p>
            <a:r>
              <a:rPr lang="en-AU" sz="2400" dirty="0">
                <a:solidFill>
                  <a:prstClr val="black"/>
                </a:solidFill>
              </a:rPr>
              <a:t>Matt Talbot </a:t>
            </a:r>
            <a:r>
              <a:rPr lang="en-AU" sz="2400" dirty="0" smtClean="0">
                <a:solidFill>
                  <a:prstClr val="black"/>
                </a:solidFill>
              </a:rPr>
              <a:t>homes, Asylum </a:t>
            </a:r>
            <a:r>
              <a:rPr lang="en-AU" sz="2400" dirty="0">
                <a:solidFill>
                  <a:prstClr val="black"/>
                </a:solidFill>
              </a:rPr>
              <a:t>Seekers and Refugee Resource Centres</a:t>
            </a:r>
          </a:p>
          <a:p>
            <a:r>
              <a:rPr lang="en-AU" sz="2400" dirty="0" smtClean="0">
                <a:solidFill>
                  <a:prstClr val="black"/>
                </a:solidFill>
              </a:rPr>
              <a:t>Subscribe </a:t>
            </a:r>
            <a:r>
              <a:rPr lang="en-AU" sz="2400" dirty="0">
                <a:solidFill>
                  <a:prstClr val="black"/>
                </a:solidFill>
              </a:rPr>
              <a:t>to Australian Catholics, Tui Motu, Resurgence, </a:t>
            </a:r>
            <a:r>
              <a:rPr lang="en-AU" sz="2400" dirty="0" smtClean="0">
                <a:solidFill>
                  <a:prstClr val="black"/>
                </a:solidFill>
              </a:rPr>
              <a:t>Earth song or </a:t>
            </a:r>
            <a:r>
              <a:rPr lang="en-AU" sz="2400" dirty="0">
                <a:solidFill>
                  <a:prstClr val="black"/>
                </a:solidFill>
              </a:rPr>
              <a:t>Eureka Street</a:t>
            </a:r>
          </a:p>
          <a:p>
            <a:r>
              <a:rPr lang="en-AU" sz="2400" dirty="0">
                <a:solidFill>
                  <a:prstClr val="black"/>
                </a:solidFill>
              </a:rPr>
              <a:t>Make a regular donation to support those with fewer choices</a:t>
            </a:r>
          </a:p>
          <a:p>
            <a:r>
              <a:rPr lang="en-AU" sz="2400" dirty="0" err="1">
                <a:solidFill>
                  <a:prstClr val="black"/>
                </a:solidFill>
              </a:rPr>
              <a:t>Eg</a:t>
            </a:r>
            <a:r>
              <a:rPr lang="en-AU" sz="2400" dirty="0">
                <a:solidFill>
                  <a:prstClr val="black"/>
                </a:solidFill>
              </a:rPr>
              <a:t> </a:t>
            </a:r>
            <a:r>
              <a:rPr lang="en-AU" sz="2400" dirty="0" smtClean="0">
                <a:solidFill>
                  <a:prstClr val="black"/>
                </a:solidFill>
              </a:rPr>
              <a:t>Caritas</a:t>
            </a:r>
          </a:p>
          <a:p>
            <a:r>
              <a:rPr lang="en-AU" sz="2400" dirty="0" smtClean="0">
                <a:solidFill>
                  <a:prstClr val="black"/>
                </a:solidFill>
              </a:rPr>
              <a:t>Read - Creating </a:t>
            </a:r>
            <a:r>
              <a:rPr lang="en-AU" sz="2400" dirty="0">
                <a:solidFill>
                  <a:prstClr val="black"/>
                </a:solidFill>
              </a:rPr>
              <a:t>a good society – Claire Andre and Manuel Velasquez </a:t>
            </a:r>
            <a:r>
              <a:rPr lang="en-AU" sz="2400" u="sng" dirty="0">
                <a:solidFill>
                  <a:prstClr val="black"/>
                </a:solidFill>
                <a:hlinkClick r:id="rId3"/>
              </a:rPr>
              <a:t>http://</a:t>
            </a:r>
            <a:r>
              <a:rPr lang="en-AU" sz="2400" u="sng" dirty="0" smtClean="0">
                <a:solidFill>
                  <a:prstClr val="black"/>
                </a:solidFill>
                <a:hlinkClick r:id="rId3"/>
              </a:rPr>
              <a:t>www.scu.edu/ethics/publications/iie/v5n1/homepage.html</a:t>
            </a:r>
            <a:endParaRPr lang="en-AU" sz="2400" dirty="0">
              <a:solidFill>
                <a:prstClr val="black"/>
              </a:solidFill>
            </a:endParaRPr>
          </a:p>
          <a:p>
            <a:r>
              <a:rPr lang="en-AU" sz="2400" dirty="0" smtClean="0">
                <a:solidFill>
                  <a:prstClr val="black"/>
                </a:solidFill>
              </a:rPr>
              <a:t>Visit </a:t>
            </a:r>
            <a:r>
              <a:rPr lang="en-AU" sz="2400" dirty="0" smtClean="0">
                <a:solidFill>
                  <a:prstClr val="black"/>
                </a:solidFill>
                <a:hlinkClick r:id="rId4"/>
              </a:rPr>
              <a:t>www.earthsong.org.au</a:t>
            </a:r>
            <a:r>
              <a:rPr lang="en-AU" sz="2400" dirty="0" smtClean="0">
                <a:solidFill>
                  <a:prstClr val="black"/>
                </a:solidFill>
              </a:rPr>
              <a:t> or </a:t>
            </a:r>
            <a:r>
              <a:rPr lang="en-AU" sz="2400" dirty="0" smtClean="0">
                <a:solidFill>
                  <a:prstClr val="black"/>
                </a:solidFill>
                <a:hlinkClick r:id="rId5"/>
              </a:rPr>
              <a:t>www.resurgence.org</a:t>
            </a:r>
            <a:r>
              <a:rPr lang="en-AU" sz="2400" dirty="0" smtClean="0">
                <a:solidFill>
                  <a:prstClr val="black"/>
                </a:solidFill>
              </a:rPr>
              <a:t> </a:t>
            </a:r>
          </a:p>
          <a:p>
            <a:endParaRPr lang="en-AU" sz="2400" dirty="0">
              <a:solidFill>
                <a:prstClr val="black"/>
              </a:solidFill>
            </a:endParaRPr>
          </a:p>
        </p:txBody>
      </p:sp>
      <p:sp>
        <p:nvSpPr>
          <p:cNvPr id="8" name="Action Button: Home 7">
            <a:hlinkClick r:id="rId6" action="ppaction://hlinksldjump" highlightClick="1"/>
          </p:cNvPr>
          <p:cNvSpPr/>
          <p:nvPr/>
        </p:nvSpPr>
        <p:spPr>
          <a:xfrm>
            <a:off x="8172400" y="6165304"/>
            <a:ext cx="743001" cy="50405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6376" y="2341827"/>
            <a:ext cx="815379" cy="1087173"/>
          </a:xfrm>
          <a:prstGeom prst="rect">
            <a:avLst/>
          </a:prstGeom>
        </p:spPr>
      </p:pic>
    </p:spTree>
    <p:extLst>
      <p:ext uri="{BB962C8B-B14F-4D97-AF65-F5344CB8AC3E}">
        <p14:creationId xmlns:p14="http://schemas.microsoft.com/office/powerpoint/2010/main" val="2576170498"/>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1193439" y="1720840"/>
            <a:ext cx="7124161" cy="4893647"/>
          </a:xfrm>
          <a:prstGeom prst="rect">
            <a:avLst/>
          </a:prstGeom>
          <a:solidFill>
            <a:schemeClr val="accent1">
              <a:lumMod val="40000"/>
              <a:lumOff val="60000"/>
            </a:schemeClr>
          </a:solidFill>
          <a:effectLst>
            <a:glow rad="139700">
              <a:schemeClr val="accent4">
                <a:satMod val="175000"/>
                <a:alpha val="40000"/>
              </a:schemeClr>
            </a:glow>
          </a:effectLst>
        </p:spPr>
        <p:txBody>
          <a:bodyPr wrap="square" rtlCol="0">
            <a:spAutoFit/>
          </a:bodyPr>
          <a:lstStyle/>
          <a:p>
            <a:r>
              <a:rPr lang="en-AU" sz="3600" b="1" dirty="0">
                <a:solidFill>
                  <a:prstClr val="black"/>
                </a:solidFill>
              </a:rPr>
              <a:t>Check your </a:t>
            </a:r>
            <a:r>
              <a:rPr lang="en-AU" sz="3600" b="1" dirty="0" smtClean="0">
                <a:solidFill>
                  <a:prstClr val="black"/>
                </a:solidFill>
              </a:rPr>
              <a:t>understanding</a:t>
            </a:r>
          </a:p>
          <a:p>
            <a:r>
              <a:rPr lang="en-AU" sz="2400" dirty="0">
                <a:solidFill>
                  <a:prstClr val="black"/>
                </a:solidFill>
              </a:rPr>
              <a:t>Possible options</a:t>
            </a:r>
          </a:p>
          <a:p>
            <a:endParaRPr lang="en-AU" sz="2400" dirty="0">
              <a:solidFill>
                <a:prstClr val="black"/>
              </a:solidFill>
            </a:endParaRPr>
          </a:p>
          <a:p>
            <a:r>
              <a:rPr lang="en-AU" sz="2400" dirty="0">
                <a:solidFill>
                  <a:prstClr val="black"/>
                </a:solidFill>
              </a:rPr>
              <a:t>Scenarios and choose the </a:t>
            </a:r>
            <a:r>
              <a:rPr lang="en-AU" sz="2400" dirty="0" err="1">
                <a:solidFill>
                  <a:prstClr val="black"/>
                </a:solidFill>
              </a:rPr>
              <a:t>Josephite</a:t>
            </a:r>
            <a:r>
              <a:rPr lang="en-AU" sz="2400" dirty="0">
                <a:solidFill>
                  <a:prstClr val="black"/>
                </a:solidFill>
              </a:rPr>
              <a:t> response – multiple choice quiz</a:t>
            </a:r>
          </a:p>
          <a:p>
            <a:endParaRPr lang="en-AU" sz="2400" dirty="0">
              <a:solidFill>
                <a:prstClr val="black"/>
              </a:solidFill>
            </a:endParaRPr>
          </a:p>
          <a:p>
            <a:r>
              <a:rPr lang="en-AU" sz="2400" dirty="0">
                <a:solidFill>
                  <a:prstClr val="black"/>
                </a:solidFill>
              </a:rPr>
              <a:t>Create a presentation for your staff group or a colleague</a:t>
            </a:r>
          </a:p>
          <a:p>
            <a:endParaRPr lang="en-AU" sz="2400" dirty="0">
              <a:solidFill>
                <a:prstClr val="black"/>
              </a:solidFill>
            </a:endParaRPr>
          </a:p>
          <a:p>
            <a:r>
              <a:rPr lang="en-AU" sz="2400" dirty="0">
                <a:solidFill>
                  <a:prstClr val="black"/>
                </a:solidFill>
              </a:rPr>
              <a:t>Create a visual representation of your learning</a:t>
            </a:r>
          </a:p>
          <a:p>
            <a:endParaRPr lang="en-AU" sz="2400" dirty="0">
              <a:solidFill>
                <a:prstClr val="black"/>
              </a:solidFill>
            </a:endParaRPr>
          </a:p>
          <a:p>
            <a:r>
              <a:rPr lang="en-AU" sz="2400" dirty="0">
                <a:solidFill>
                  <a:prstClr val="black"/>
                </a:solidFill>
              </a:rPr>
              <a:t>Write a poem/ song/ prayer or </a:t>
            </a:r>
            <a:r>
              <a:rPr lang="en-AU" sz="2400" dirty="0" smtClean="0">
                <a:solidFill>
                  <a:prstClr val="black"/>
                </a:solidFill>
              </a:rPr>
              <a:t>psalm</a:t>
            </a:r>
            <a:endParaRPr lang="en-AU" sz="3600" dirty="0" smtClean="0">
              <a:solidFill>
                <a:prstClr val="black"/>
              </a:solidFill>
            </a:endParaRPr>
          </a:p>
          <a:p>
            <a:endParaRPr lang="en-AU" sz="3600" dirty="0">
              <a:solidFill>
                <a:prstClr val="black"/>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1819323"/>
            <a:ext cx="1103921" cy="1030998"/>
          </a:xfrm>
          <a:prstGeom prst="rect">
            <a:avLst/>
          </a:prstGeom>
        </p:spPr>
      </p:pic>
      <p:sp>
        <p:nvSpPr>
          <p:cNvPr id="10" name="Action Button: Home 9">
            <a:hlinkClick r:id="rId4" action="ppaction://hlinksldjump" highlightClick="1"/>
          </p:cNvPr>
          <p:cNvSpPr/>
          <p:nvPr/>
        </p:nvSpPr>
        <p:spPr>
          <a:xfrm>
            <a:off x="8172400" y="6165304"/>
            <a:ext cx="743001" cy="504056"/>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367495192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4" name="Group 3"/>
          <p:cNvGrpSpPr/>
          <p:nvPr/>
        </p:nvGrpSpPr>
        <p:grpSpPr>
          <a:xfrm>
            <a:off x="228601" y="130631"/>
            <a:ext cx="8686800" cy="1146628"/>
            <a:chOff x="304801" y="217715"/>
            <a:chExt cx="11582400" cy="1146628"/>
          </a:xfrm>
        </p:grpSpPr>
        <p:sp>
          <p:nvSpPr>
            <p:cNvPr id="5" name="Rectangle 4"/>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a:t>
              </a:r>
              <a:r>
                <a:rPr lang="en-AU" sz="2800" dirty="0"/>
                <a:t>J</a:t>
              </a:r>
              <a:r>
                <a:rPr lang="en-AU" sz="2800" dirty="0" smtClean="0"/>
                <a:t>esus</a:t>
              </a:r>
            </a:p>
          </p:txBody>
        </p:sp>
      </p:grpSp>
      <p:pic>
        <p:nvPicPr>
          <p:cNvPr id="9" name="Picture 8"/>
          <p:cNvPicPr>
            <a:picLocks noChangeAspect="1"/>
          </p:cNvPicPr>
          <p:nvPr/>
        </p:nvPicPr>
        <p:blipFill>
          <a:blip r:embed="rId5"/>
          <a:stretch>
            <a:fillRect/>
          </a:stretch>
        </p:blipFill>
        <p:spPr>
          <a:xfrm>
            <a:off x="4355976" y="1234480"/>
            <a:ext cx="4428793" cy="5650904"/>
          </a:xfrm>
          <a:prstGeom prst="rect">
            <a:avLst/>
          </a:prstGeom>
          <a:ln>
            <a:noFill/>
          </a:ln>
          <a:effectLst>
            <a:softEdge rad="112500"/>
          </a:effectLst>
        </p:spPr>
      </p:pic>
      <p:sp>
        <p:nvSpPr>
          <p:cNvPr id="3" name="Rectangle 5"/>
          <p:cNvSpPr>
            <a:spLocks noChangeArrowheads="1"/>
          </p:cNvSpPr>
          <p:nvPr/>
        </p:nvSpPr>
        <p:spPr bwMode="auto">
          <a:xfrm>
            <a:off x="283974" y="1844824"/>
            <a:ext cx="3590663" cy="4524315"/>
          </a:xfrm>
          <a:prstGeom prst="rect">
            <a:avLst/>
          </a:prstGeom>
          <a:gradFill flip="none" rotWithShape="1">
            <a:gsLst>
              <a:gs pos="0">
                <a:srgbClr val="CCCCFF"/>
              </a:gs>
              <a:gs pos="17999">
                <a:srgbClr val="99CCFF"/>
              </a:gs>
              <a:gs pos="36000">
                <a:srgbClr val="9966FF"/>
              </a:gs>
              <a:gs pos="61000">
                <a:srgbClr val="CC99FF"/>
              </a:gs>
              <a:gs pos="82001">
                <a:srgbClr val="99CCFF"/>
              </a:gs>
              <a:gs pos="100000">
                <a:srgbClr val="CCCCFF"/>
              </a:gs>
            </a:gsLst>
            <a:path path="circle">
              <a:fillToRect l="50000" t="50000" r="50000" b="50000"/>
            </a:path>
            <a:tileRect/>
          </a:gradFill>
          <a:ln>
            <a:noFill/>
          </a:ln>
          <a:effectLst>
            <a:softEdge rad="127000"/>
          </a:effectLst>
          <a:extLst/>
        </p:spPr>
        <p:txBody>
          <a:bodyPr wrap="square">
            <a:spAutoFit/>
          </a:bodyPr>
          <a:lstStyle>
            <a:lvl1pPr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eaLnBrk="1" hangingPunct="1">
              <a:spcBef>
                <a:spcPct val="0"/>
              </a:spcBef>
              <a:buClrTx/>
              <a:buSzTx/>
              <a:buFontTx/>
              <a:buNone/>
            </a:pPr>
            <a:r>
              <a:rPr kumimoji="0" lang="en-US" altLang="en-US" sz="2400" b="1" dirty="0">
                <a:solidFill>
                  <a:schemeClr val="tx1"/>
                </a:solidFill>
                <a:latin typeface="Arial" panose="020B0604020202020204" pitchFamily="34" charset="0"/>
              </a:rPr>
              <a:t>Mission</a:t>
            </a:r>
          </a:p>
          <a:p>
            <a:pPr eaLnBrk="1" hangingPunct="1">
              <a:spcBef>
                <a:spcPct val="0"/>
              </a:spcBef>
              <a:buClrTx/>
              <a:buSzTx/>
              <a:buFontTx/>
              <a:buNone/>
            </a:pPr>
            <a:endParaRPr kumimoji="0" lang="en-US" altLang="en-US" sz="2400" b="1" dirty="0">
              <a:solidFill>
                <a:schemeClr val="tx1"/>
              </a:solidFill>
              <a:latin typeface="Arial" panose="020B0604020202020204" pitchFamily="34" charset="0"/>
            </a:endParaRPr>
          </a:p>
          <a:p>
            <a:pPr eaLnBrk="1" hangingPunct="1">
              <a:spcBef>
                <a:spcPct val="0"/>
              </a:spcBef>
              <a:buClrTx/>
              <a:buSzTx/>
              <a:buFontTx/>
              <a:buNone/>
            </a:pPr>
            <a:r>
              <a:rPr kumimoji="0" lang="en-US" altLang="en-US" sz="2400" b="1" dirty="0">
                <a:solidFill>
                  <a:schemeClr val="tx1"/>
                </a:solidFill>
                <a:latin typeface="Arial" panose="020B0604020202020204" pitchFamily="34" charset="0"/>
              </a:rPr>
              <a:t>In the Beginning…</a:t>
            </a:r>
          </a:p>
          <a:p>
            <a:pPr eaLnBrk="1" hangingPunct="1">
              <a:spcBef>
                <a:spcPct val="0"/>
              </a:spcBef>
              <a:buClrTx/>
              <a:buSzTx/>
              <a:buFontTx/>
              <a:buNone/>
            </a:pPr>
            <a:r>
              <a:rPr kumimoji="0" lang="en-US" altLang="en-US" sz="2400" b="1" dirty="0">
                <a:solidFill>
                  <a:schemeClr val="tx1"/>
                </a:solidFill>
                <a:latin typeface="Arial" panose="020B0604020202020204" pitchFamily="34" charset="0"/>
              </a:rPr>
              <a:t>was the Mission.</a:t>
            </a:r>
          </a:p>
          <a:p>
            <a:pPr eaLnBrk="1" hangingPunct="1">
              <a:spcBef>
                <a:spcPct val="0"/>
              </a:spcBef>
              <a:buClrTx/>
              <a:buSzTx/>
              <a:buFontTx/>
              <a:buNone/>
            </a:pPr>
            <a:r>
              <a:rPr kumimoji="0" lang="en-US" altLang="en-US" sz="2400" b="1" dirty="0">
                <a:solidFill>
                  <a:schemeClr val="tx1"/>
                </a:solidFill>
                <a:latin typeface="Arial" panose="020B0604020202020204" pitchFamily="34" charset="0"/>
              </a:rPr>
              <a:t>And the Mission was with God</a:t>
            </a:r>
          </a:p>
          <a:p>
            <a:pPr eaLnBrk="1" hangingPunct="1">
              <a:spcBef>
                <a:spcPct val="0"/>
              </a:spcBef>
              <a:buClrTx/>
              <a:buSzTx/>
              <a:buFontTx/>
              <a:buNone/>
            </a:pPr>
            <a:r>
              <a:rPr kumimoji="0" lang="en-US" altLang="en-US" sz="2400" b="1" dirty="0">
                <a:solidFill>
                  <a:schemeClr val="tx1"/>
                </a:solidFill>
                <a:latin typeface="Arial" panose="020B0604020202020204" pitchFamily="34" charset="0"/>
              </a:rPr>
              <a:t>And the Mission was God</a:t>
            </a:r>
          </a:p>
          <a:p>
            <a:pPr eaLnBrk="1" hangingPunct="1">
              <a:spcBef>
                <a:spcPct val="0"/>
              </a:spcBef>
              <a:buClrTx/>
              <a:buSzTx/>
              <a:buFontTx/>
              <a:buNone/>
            </a:pPr>
            <a:r>
              <a:rPr kumimoji="0" lang="en-US" altLang="en-US" sz="2400" b="1" dirty="0">
                <a:solidFill>
                  <a:schemeClr val="tx1"/>
                </a:solidFill>
                <a:latin typeface="Arial" panose="020B0604020202020204" pitchFamily="34" charset="0"/>
              </a:rPr>
              <a:t>God who is Love. </a:t>
            </a:r>
          </a:p>
          <a:p>
            <a:pPr eaLnBrk="1" hangingPunct="1">
              <a:spcBef>
                <a:spcPct val="0"/>
              </a:spcBef>
              <a:buClrTx/>
              <a:buSzTx/>
              <a:buFontTx/>
              <a:buNone/>
            </a:pPr>
            <a:r>
              <a:rPr kumimoji="0" lang="en-US" altLang="en-US" sz="2400" b="1" dirty="0">
                <a:solidFill>
                  <a:schemeClr val="tx1"/>
                </a:solidFill>
                <a:latin typeface="Arial" panose="020B0604020202020204" pitchFamily="34" charset="0"/>
              </a:rPr>
              <a:t>The Mission does not belong to any Group </a:t>
            </a:r>
          </a:p>
          <a:p>
            <a:pPr eaLnBrk="1" hangingPunct="1">
              <a:spcBef>
                <a:spcPct val="0"/>
              </a:spcBef>
              <a:buClrTx/>
              <a:buSzTx/>
              <a:buFontTx/>
              <a:buNone/>
            </a:pPr>
            <a:r>
              <a:rPr kumimoji="0" lang="en-US" altLang="en-US" sz="2400" b="1" dirty="0">
                <a:solidFill>
                  <a:schemeClr val="tx1"/>
                </a:solidFill>
                <a:latin typeface="Arial" panose="020B0604020202020204" pitchFamily="34" charset="0"/>
              </a:rPr>
              <a:t>or Church or Religion.</a:t>
            </a:r>
          </a:p>
        </p:txBody>
      </p:sp>
      <p:pic>
        <p:nvPicPr>
          <p:cNvPr id="2" name="Bernadette Farrell - Everyday God (feat. Samela Aird Beas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3537" y="407061"/>
            <a:ext cx="609600" cy="609600"/>
          </a:xfrm>
          <a:prstGeom prst="rect">
            <a:avLst/>
          </a:prstGeom>
        </p:spPr>
      </p:pic>
    </p:spTree>
    <p:extLst>
      <p:ext uri="{BB962C8B-B14F-4D97-AF65-F5344CB8AC3E}">
        <p14:creationId xmlns:p14="http://schemas.microsoft.com/office/powerpoint/2010/main" val="1016053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098" name="AutoShape 5"/>
          <p:cNvSpPr>
            <a:spLocks noChangeArrowheads="1"/>
          </p:cNvSpPr>
          <p:nvPr/>
        </p:nvSpPr>
        <p:spPr bwMode="auto">
          <a:xfrm rot="-3370018">
            <a:off x="228600" y="381000"/>
            <a:ext cx="1981200" cy="1524000"/>
          </a:xfrm>
          <a:custGeom>
            <a:avLst/>
            <a:gdLst>
              <a:gd name="T0" fmla="*/ 990508 w 21600"/>
              <a:gd name="T1" fmla="*/ 0 h 21600"/>
              <a:gd name="T2" fmla="*/ 247650 w 21600"/>
              <a:gd name="T3" fmla="*/ 762000 h 21600"/>
              <a:gd name="T4" fmla="*/ 990508 w 21600"/>
              <a:gd name="T5" fmla="*/ 381000 h 21600"/>
              <a:gd name="T6" fmla="*/ 2228850 w 21600"/>
              <a:gd name="T7" fmla="*/ 762000 h 21600"/>
              <a:gd name="T8" fmla="*/ 1733550 w 21600"/>
              <a:gd name="T9" fmla="*/ 1143000 h 21600"/>
              <a:gd name="T10" fmla="*/ 1238250 w 21600"/>
              <a:gd name="T11" fmla="*/ 762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CC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4099" name="Text Box 6"/>
          <p:cNvSpPr txBox="1">
            <a:spLocks noChangeArrowheads="1"/>
          </p:cNvSpPr>
          <p:nvPr/>
        </p:nvSpPr>
        <p:spPr bwMode="auto">
          <a:xfrm>
            <a:off x="1383057" y="907256"/>
            <a:ext cx="601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4000" b="1" dirty="0">
                <a:latin typeface="Papyrus" panose="03070502060502030205" pitchFamily="66" charset="0"/>
              </a:rPr>
              <a:t>God’s mission….</a:t>
            </a:r>
          </a:p>
        </p:txBody>
      </p:sp>
      <p:pic>
        <p:nvPicPr>
          <p:cNvPr id="36874" name="Picture 10" descr="MCSO0210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04800"/>
            <a:ext cx="2447925" cy="190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1" name="Text Box 12"/>
          <p:cNvSpPr txBox="1">
            <a:spLocks noChangeArrowheads="1"/>
          </p:cNvSpPr>
          <p:nvPr/>
        </p:nvSpPr>
        <p:spPr bwMode="auto">
          <a:xfrm>
            <a:off x="1965325" y="2300288"/>
            <a:ext cx="40544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dirty="0">
                <a:latin typeface="Arial" panose="020B0604020202020204" pitchFamily="34" charset="0"/>
              </a:rPr>
              <a:t>The Mission is of God,</a:t>
            </a:r>
          </a:p>
          <a:p>
            <a:pPr eaLnBrk="1" hangingPunct="1"/>
            <a:r>
              <a:rPr lang="en-US" altLang="en-US" sz="2400" dirty="0">
                <a:latin typeface="Arial" panose="020B0604020202020204" pitchFamily="34" charset="0"/>
              </a:rPr>
              <a:t>of God alone.</a:t>
            </a:r>
          </a:p>
        </p:txBody>
      </p:sp>
      <p:sp>
        <p:nvSpPr>
          <p:cNvPr id="4102" name="Text Box 13"/>
          <p:cNvSpPr txBox="1">
            <a:spLocks noChangeArrowheads="1"/>
          </p:cNvSpPr>
          <p:nvPr/>
        </p:nvSpPr>
        <p:spPr bwMode="auto">
          <a:xfrm>
            <a:off x="2651124" y="3822642"/>
            <a:ext cx="48974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dirty="0">
                <a:latin typeface="Arial" panose="020B0604020202020204" pitchFamily="34" charset="0"/>
              </a:rPr>
              <a:t>The mission of God seizes </a:t>
            </a:r>
          </a:p>
          <a:p>
            <a:pPr eaLnBrk="1" hangingPunct="1"/>
            <a:r>
              <a:rPr lang="en-US" altLang="en-US" sz="2400" dirty="0">
                <a:latin typeface="Arial" panose="020B0604020202020204" pitchFamily="34" charset="0"/>
              </a:rPr>
              <a:t>our imagination, possesses us..</a:t>
            </a:r>
          </a:p>
          <a:p>
            <a:pPr eaLnBrk="1" hangingPunct="1"/>
            <a:endParaRPr lang="en-US" altLang="en-US" sz="2400" dirty="0">
              <a:latin typeface="Arial" panose="020B0604020202020204" pitchFamily="34" charset="0"/>
            </a:endParaRPr>
          </a:p>
          <a:p>
            <a:pPr eaLnBrk="1" hangingPunct="1"/>
            <a:r>
              <a:rPr lang="en-US" altLang="en-US" sz="2400" dirty="0">
                <a:latin typeface="Arial" panose="020B0604020202020204" pitchFamily="34" charset="0"/>
              </a:rPr>
              <a:t>and calls us to love God</a:t>
            </a:r>
          </a:p>
          <a:p>
            <a:pPr eaLnBrk="1" hangingPunct="1"/>
            <a:r>
              <a:rPr lang="en-US" altLang="en-US" sz="2400" dirty="0">
                <a:latin typeface="Arial" panose="020B0604020202020204" pitchFamily="34" charset="0"/>
              </a:rPr>
              <a:t>and all people</a:t>
            </a:r>
          </a:p>
        </p:txBody>
      </p:sp>
    </p:spTree>
    <p:extLst>
      <p:ext uri="{BB962C8B-B14F-4D97-AF65-F5344CB8AC3E}">
        <p14:creationId xmlns:p14="http://schemas.microsoft.com/office/powerpoint/2010/main" val="148923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6874"/>
                                        </p:tgtEl>
                                        <p:attrNameLst>
                                          <p:attrName>style.visibility</p:attrName>
                                        </p:attrNameLst>
                                      </p:cBhvr>
                                      <p:to>
                                        <p:strVal val="visible"/>
                                      </p:to>
                                    </p:set>
                                    <p:animEffect transition="in" filter="fade">
                                      <p:cBhvr>
                                        <p:cTn id="7" dur="3000"/>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2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122" name="AutoShape 4"/>
          <p:cNvSpPr>
            <a:spLocks noChangeArrowheads="1"/>
          </p:cNvSpPr>
          <p:nvPr/>
        </p:nvSpPr>
        <p:spPr bwMode="auto">
          <a:xfrm rot="-3648043">
            <a:off x="38100" y="419100"/>
            <a:ext cx="1966913" cy="1585913"/>
          </a:xfrm>
          <a:custGeom>
            <a:avLst/>
            <a:gdLst>
              <a:gd name="T0" fmla="*/ 983365 w 21600"/>
              <a:gd name="T1" fmla="*/ 0 h 21600"/>
              <a:gd name="T2" fmla="*/ 245864 w 21600"/>
              <a:gd name="T3" fmla="*/ 792957 h 21600"/>
              <a:gd name="T4" fmla="*/ 983365 w 21600"/>
              <a:gd name="T5" fmla="*/ 396478 h 21600"/>
              <a:gd name="T6" fmla="*/ 2212777 w 21600"/>
              <a:gd name="T7" fmla="*/ 792957 h 21600"/>
              <a:gd name="T8" fmla="*/ 1721049 w 21600"/>
              <a:gd name="T9" fmla="*/ 1189435 h 21600"/>
              <a:gd name="T10" fmla="*/ 1229321 w 21600"/>
              <a:gd name="T11" fmla="*/ 79295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5123" name="Text Box 5"/>
          <p:cNvSpPr txBox="1">
            <a:spLocks noChangeArrowheads="1"/>
          </p:cNvSpPr>
          <p:nvPr/>
        </p:nvSpPr>
        <p:spPr bwMode="auto">
          <a:xfrm>
            <a:off x="1920875" y="553966"/>
            <a:ext cx="30924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3200" b="1" dirty="0">
                <a:latin typeface="Papyrus" panose="03070502060502030205" pitchFamily="66" charset="0"/>
              </a:rPr>
              <a:t>Jesus’ mission</a:t>
            </a:r>
          </a:p>
        </p:txBody>
      </p:sp>
      <p:sp>
        <p:nvSpPr>
          <p:cNvPr id="5124" name="Text Box 6"/>
          <p:cNvSpPr txBox="1">
            <a:spLocks noChangeArrowheads="1"/>
          </p:cNvSpPr>
          <p:nvPr/>
        </p:nvSpPr>
        <p:spPr bwMode="auto">
          <a:xfrm>
            <a:off x="1736725" y="3389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endParaRPr lang="en-US" altLang="en-US">
              <a:latin typeface="Arial" panose="020B0604020202020204" pitchFamily="34" charset="0"/>
            </a:endParaRPr>
          </a:p>
        </p:txBody>
      </p:sp>
      <p:pic>
        <p:nvPicPr>
          <p:cNvPr id="5125" name="Picture 7" descr="VES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44196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8"/>
          <p:cNvSpPr>
            <a:spLocks noChangeArrowheads="1"/>
          </p:cNvSpPr>
          <p:nvPr/>
        </p:nvSpPr>
        <p:spPr bwMode="auto">
          <a:xfrm>
            <a:off x="533400" y="63246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en-US" altLang="en-US" i="1">
                <a:solidFill>
                  <a:schemeClr val="tx2"/>
                </a:solidFill>
                <a:latin typeface="Arial" panose="020B0604020202020204" pitchFamily="34" charset="0"/>
              </a:rPr>
              <a:t>Vesica Piscis</a:t>
            </a:r>
            <a:r>
              <a:rPr lang="en-US" altLang="en-US">
                <a:solidFill>
                  <a:schemeClr val="tx2"/>
                </a:solidFill>
                <a:latin typeface="Arial" panose="020B0604020202020204" pitchFamily="34" charset="0"/>
              </a:rPr>
              <a:t>, Glastonbury</a:t>
            </a:r>
            <a:endParaRPr lang="en-AU" altLang="en-US">
              <a:solidFill>
                <a:schemeClr val="tx2"/>
              </a:solidFill>
              <a:latin typeface="Arial" panose="020B0604020202020204" pitchFamily="34" charset="0"/>
            </a:endParaRPr>
          </a:p>
        </p:txBody>
      </p:sp>
      <p:sp>
        <p:nvSpPr>
          <p:cNvPr id="5127" name="Text Box 9"/>
          <p:cNvSpPr txBox="1">
            <a:spLocks noChangeArrowheads="1"/>
          </p:cNvSpPr>
          <p:nvPr/>
        </p:nvSpPr>
        <p:spPr bwMode="auto">
          <a:xfrm>
            <a:off x="4495800" y="1295400"/>
            <a:ext cx="4468688" cy="5201424"/>
          </a:xfrm>
          <a:prstGeom prst="rect">
            <a:avLst/>
          </a:prstGeom>
          <a:solidFill>
            <a:schemeClr val="tx2">
              <a:lumMod val="40000"/>
              <a:lumOff val="60000"/>
            </a:schemeClr>
          </a:solidFill>
          <a:ln>
            <a:noFill/>
          </a:ln>
          <a:effectLst>
            <a:softEdge rad="127000"/>
          </a:effectLst>
          <a:extLst/>
        </p:spPr>
        <p:txBody>
          <a:bodyPr wrap="squar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i="1" dirty="0">
                <a:latin typeface="Sylfaen" panose="010A0502050306030303" pitchFamily="18" charset="0"/>
              </a:rPr>
              <a:t>The Spirit of the</a:t>
            </a:r>
          </a:p>
          <a:p>
            <a:pPr eaLnBrk="1" hangingPunct="1"/>
            <a:r>
              <a:rPr lang="en-US" altLang="en-US" sz="2400" i="1" dirty="0">
                <a:latin typeface="Sylfaen" panose="010A0502050306030303" pitchFamily="18" charset="0"/>
              </a:rPr>
              <a:t>Lord is on me, </a:t>
            </a:r>
          </a:p>
          <a:p>
            <a:pPr eaLnBrk="1" hangingPunct="1"/>
            <a:r>
              <a:rPr lang="en-US" altLang="en-US" sz="2400" i="1" dirty="0">
                <a:latin typeface="Sylfaen" panose="010A0502050306030303" pitchFamily="18" charset="0"/>
              </a:rPr>
              <a:t>for he has anointed me </a:t>
            </a:r>
          </a:p>
          <a:p>
            <a:pPr eaLnBrk="1" hangingPunct="1"/>
            <a:r>
              <a:rPr lang="en-US" altLang="en-US" sz="2400" i="1" dirty="0">
                <a:latin typeface="Sylfaen" panose="010A0502050306030303" pitchFamily="18" charset="0"/>
              </a:rPr>
              <a:t>to bring the good news to the afflicted.</a:t>
            </a:r>
          </a:p>
          <a:p>
            <a:pPr eaLnBrk="1" hangingPunct="1"/>
            <a:endParaRPr lang="en-US" altLang="en-US" sz="2400" i="1" dirty="0">
              <a:latin typeface="Sylfaen" panose="010A0502050306030303" pitchFamily="18" charset="0"/>
            </a:endParaRPr>
          </a:p>
          <a:p>
            <a:pPr eaLnBrk="1" hangingPunct="1"/>
            <a:r>
              <a:rPr lang="en-US" altLang="en-US" sz="2400" i="1" dirty="0">
                <a:latin typeface="Sylfaen" panose="010A0502050306030303" pitchFamily="18" charset="0"/>
              </a:rPr>
              <a:t>He has sent me to proclaim</a:t>
            </a:r>
          </a:p>
          <a:p>
            <a:pPr eaLnBrk="1" hangingPunct="1"/>
            <a:r>
              <a:rPr lang="en-US" altLang="en-US" sz="2400" i="1" dirty="0">
                <a:latin typeface="Sylfaen" panose="010A0502050306030303" pitchFamily="18" charset="0"/>
              </a:rPr>
              <a:t>liberty to captives,</a:t>
            </a:r>
          </a:p>
          <a:p>
            <a:pPr eaLnBrk="1" hangingPunct="1"/>
            <a:r>
              <a:rPr lang="en-US" altLang="en-US" sz="2400" i="1" dirty="0">
                <a:latin typeface="Sylfaen" panose="010A0502050306030303" pitchFamily="18" charset="0"/>
              </a:rPr>
              <a:t>sight to the blind,</a:t>
            </a:r>
          </a:p>
          <a:p>
            <a:pPr eaLnBrk="1" hangingPunct="1"/>
            <a:r>
              <a:rPr lang="en-US" altLang="en-US" sz="2400" i="1" dirty="0">
                <a:latin typeface="Sylfaen" panose="010A0502050306030303" pitchFamily="18" charset="0"/>
              </a:rPr>
              <a:t>to let the oppressed go free,</a:t>
            </a:r>
          </a:p>
          <a:p>
            <a:pPr eaLnBrk="1" hangingPunct="1"/>
            <a:r>
              <a:rPr lang="en-US" altLang="en-US" sz="2400" i="1" dirty="0">
                <a:latin typeface="Sylfaen" panose="010A0502050306030303" pitchFamily="18" charset="0"/>
              </a:rPr>
              <a:t>to proclaim the year of </a:t>
            </a:r>
            <a:r>
              <a:rPr lang="en-US" altLang="en-US" sz="2400" i="1" dirty="0" err="1">
                <a:latin typeface="Sylfaen" panose="010A0502050306030303" pitchFamily="18" charset="0"/>
              </a:rPr>
              <a:t>favour</a:t>
            </a:r>
            <a:endParaRPr lang="en-US" altLang="en-US" sz="2400" i="1" dirty="0">
              <a:latin typeface="Sylfaen" panose="010A0502050306030303" pitchFamily="18" charset="0"/>
            </a:endParaRPr>
          </a:p>
          <a:p>
            <a:pPr eaLnBrk="1" hangingPunct="1"/>
            <a:r>
              <a:rPr lang="en-US" altLang="en-US" sz="2400" i="1" dirty="0">
                <a:latin typeface="Sylfaen" panose="010A0502050306030303" pitchFamily="18" charset="0"/>
              </a:rPr>
              <a:t>from the Lord.</a:t>
            </a:r>
          </a:p>
          <a:p>
            <a:pPr eaLnBrk="1" hangingPunct="1"/>
            <a:endParaRPr lang="en-AU" altLang="en-US" sz="2400" i="1" dirty="0">
              <a:latin typeface="Sylfaen" panose="010A0502050306030303" pitchFamily="18" charset="0"/>
            </a:endParaRPr>
          </a:p>
          <a:p>
            <a:pPr eaLnBrk="1" hangingPunct="1"/>
            <a:r>
              <a:rPr lang="en-US" altLang="en-US" sz="2000" dirty="0">
                <a:latin typeface="Papyrus" panose="03070502060502030205" pitchFamily="66" charset="0"/>
              </a:rPr>
              <a:t>Luke 4:18-19</a:t>
            </a:r>
          </a:p>
        </p:txBody>
      </p:sp>
    </p:spTree>
    <p:extLst>
      <p:ext uri="{BB962C8B-B14F-4D97-AF65-F5344CB8AC3E}">
        <p14:creationId xmlns:p14="http://schemas.microsoft.com/office/powerpoint/2010/main" val="1710832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2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6146" name="AutoShape 5"/>
          <p:cNvSpPr>
            <a:spLocks noChangeArrowheads="1"/>
          </p:cNvSpPr>
          <p:nvPr/>
        </p:nvSpPr>
        <p:spPr bwMode="auto">
          <a:xfrm rot="-2961064">
            <a:off x="609600" y="228600"/>
            <a:ext cx="1828800" cy="1981200"/>
          </a:xfrm>
          <a:custGeom>
            <a:avLst/>
            <a:gdLst>
              <a:gd name="T0" fmla="*/ 914315 w 21600"/>
              <a:gd name="T1" fmla="*/ 0 h 21600"/>
              <a:gd name="T2" fmla="*/ 228600 w 21600"/>
              <a:gd name="T3" fmla="*/ 990600 h 21600"/>
              <a:gd name="T4" fmla="*/ 914315 w 21600"/>
              <a:gd name="T5" fmla="*/ 495300 h 21600"/>
              <a:gd name="T6" fmla="*/ 2057400 w 21600"/>
              <a:gd name="T7" fmla="*/ 990600 h 21600"/>
              <a:gd name="T8" fmla="*/ 1600200 w 21600"/>
              <a:gd name="T9" fmla="*/ 1485900 h 21600"/>
              <a:gd name="T10" fmla="*/ 1143000 w 21600"/>
              <a:gd name="T11" fmla="*/ 9906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66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6147" name="Text Box 6"/>
          <p:cNvSpPr txBox="1">
            <a:spLocks noChangeArrowheads="1"/>
          </p:cNvSpPr>
          <p:nvPr/>
        </p:nvSpPr>
        <p:spPr bwMode="auto">
          <a:xfrm>
            <a:off x="1812925" y="957263"/>
            <a:ext cx="3663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3600">
                <a:latin typeface="Arial" panose="020B0604020202020204" pitchFamily="34" charset="0"/>
              </a:rPr>
              <a:t>Church’s mission</a:t>
            </a:r>
          </a:p>
        </p:txBody>
      </p:sp>
      <p:sp>
        <p:nvSpPr>
          <p:cNvPr id="6148" name="Rectangle 7"/>
          <p:cNvSpPr>
            <a:spLocks noChangeArrowheads="1"/>
          </p:cNvSpPr>
          <p:nvPr/>
        </p:nvSpPr>
        <p:spPr bwMode="auto">
          <a:xfrm>
            <a:off x="2339752" y="5887392"/>
            <a:ext cx="65758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dirty="0">
                <a:latin typeface="Kristen ITC" panose="03050502040202030202" pitchFamily="66" charset="0"/>
              </a:rPr>
              <a:t>The mission of God possesses the Church.</a:t>
            </a:r>
          </a:p>
        </p:txBody>
      </p:sp>
      <p:pic>
        <p:nvPicPr>
          <p:cNvPr id="35848" name="Picture 8" descr="j02893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81200"/>
            <a:ext cx="5867400" cy="3754438"/>
          </a:xfrm>
          <a:prstGeom prst="rect">
            <a:avLst/>
          </a:prstGeom>
          <a:noFill/>
          <a:ln>
            <a:noFill/>
          </a:ln>
          <a:effectLst>
            <a:softEdge rad="203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687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blinds(horizontal)">
                                      <p:cBhvr>
                                        <p:cTn id="7" dur="10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28601" y="130631"/>
            <a:ext cx="8686800" cy="1146628"/>
            <a:chOff x="304801" y="217715"/>
            <a:chExt cx="11582400" cy="1146628"/>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6125025" y="348344"/>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pic>
        <p:nvPicPr>
          <p:cNvPr id="6" name="B3R0--gSZ3s"/>
          <p:cNvPicPr>
            <a:picLocks noRot="1" noChangeAspect="1"/>
          </p:cNvPicPr>
          <p:nvPr>
            <a:videoFile r:link="rId1"/>
          </p:nvPr>
        </p:nvPicPr>
        <p:blipFill>
          <a:blip r:embed="rId3"/>
          <a:stretch>
            <a:fillRect/>
          </a:stretch>
        </p:blipFill>
        <p:spPr>
          <a:xfrm>
            <a:off x="1979712" y="1928394"/>
            <a:ext cx="6382455" cy="3590131"/>
          </a:xfrm>
          <a:prstGeom prst="rect">
            <a:avLst/>
          </a:prstGeom>
        </p:spPr>
      </p:pic>
      <p:pic>
        <p:nvPicPr>
          <p:cNvPr id="7" name="Pictur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1916832"/>
            <a:ext cx="728572" cy="971429"/>
          </a:xfrm>
          <a:prstGeom prst="rect">
            <a:avLst/>
          </a:prstGeom>
        </p:spPr>
      </p:pic>
      <p:sp>
        <p:nvSpPr>
          <p:cNvPr id="8" name="TextBox 7"/>
          <p:cNvSpPr txBox="1"/>
          <p:nvPr/>
        </p:nvSpPr>
        <p:spPr>
          <a:xfrm>
            <a:off x="2286000" y="5877272"/>
            <a:ext cx="6382455" cy="461665"/>
          </a:xfrm>
          <a:prstGeom prst="rect">
            <a:avLst/>
          </a:prstGeom>
          <a:noFill/>
        </p:spPr>
        <p:txBody>
          <a:bodyPr wrap="square" rtlCol="0">
            <a:spAutoFit/>
          </a:bodyPr>
          <a:lstStyle/>
          <a:p>
            <a:r>
              <a:rPr lang="en-AU" sz="2400" dirty="0" smtClean="0"/>
              <a:t>Interview with Therese Carroll RSJ</a:t>
            </a:r>
            <a:endParaRPr lang="en-AU" sz="2400" dirty="0"/>
          </a:p>
        </p:txBody>
      </p:sp>
    </p:spTree>
    <p:extLst>
      <p:ext uri="{BB962C8B-B14F-4D97-AF65-F5344CB8AC3E}">
        <p14:creationId xmlns:p14="http://schemas.microsoft.com/office/powerpoint/2010/main" val="1752762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28601" y="130631"/>
            <a:ext cx="8686800" cy="1146628"/>
            <a:chOff x="304801" y="217715"/>
            <a:chExt cx="11582400" cy="1146628"/>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6125025" y="348344"/>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pic>
        <p:nvPicPr>
          <p:cNvPr id="8" name="Ai7ZR7D4Z7k"/>
          <p:cNvPicPr>
            <a:picLocks noRot="1" noChangeAspect="1"/>
          </p:cNvPicPr>
          <p:nvPr>
            <a:videoFile r:link="rId1"/>
          </p:nvPr>
        </p:nvPicPr>
        <p:blipFill>
          <a:blip r:embed="rId3"/>
          <a:stretch>
            <a:fillRect/>
          </a:stretch>
        </p:blipFill>
        <p:spPr>
          <a:xfrm>
            <a:off x="1901957" y="2143125"/>
            <a:ext cx="6766498" cy="3806155"/>
          </a:xfrm>
          <a:prstGeom prst="rect">
            <a:avLst/>
          </a:prstGeom>
        </p:spPr>
      </p:pic>
      <p:pic>
        <p:nvPicPr>
          <p:cNvPr id="10" name="Picture 9">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44" y="1916832"/>
            <a:ext cx="728572" cy="971429"/>
          </a:xfrm>
          <a:prstGeom prst="rect">
            <a:avLst/>
          </a:prstGeom>
        </p:spPr>
      </p:pic>
      <p:sp>
        <p:nvSpPr>
          <p:cNvPr id="11" name="TextBox 10"/>
          <p:cNvSpPr txBox="1"/>
          <p:nvPr/>
        </p:nvSpPr>
        <p:spPr>
          <a:xfrm>
            <a:off x="1901957" y="5982491"/>
            <a:ext cx="6766498" cy="461665"/>
          </a:xfrm>
          <a:prstGeom prst="rect">
            <a:avLst/>
          </a:prstGeom>
          <a:noFill/>
        </p:spPr>
        <p:txBody>
          <a:bodyPr wrap="square" rtlCol="0">
            <a:spAutoFit/>
          </a:bodyPr>
          <a:lstStyle/>
          <a:p>
            <a:r>
              <a:rPr lang="en-AU" sz="2400" dirty="0" smtClean="0"/>
              <a:t>Interview with Fr David </a:t>
            </a:r>
            <a:r>
              <a:rPr lang="en-AU" sz="2400" dirty="0" err="1" smtClean="0"/>
              <a:t>Ranson</a:t>
            </a:r>
            <a:r>
              <a:rPr lang="en-AU" sz="2400" dirty="0" smtClean="0"/>
              <a:t> </a:t>
            </a:r>
            <a:endParaRPr lang="en-AU" sz="2400" dirty="0"/>
          </a:p>
        </p:txBody>
      </p:sp>
    </p:spTree>
    <p:extLst>
      <p:ext uri="{BB962C8B-B14F-4D97-AF65-F5344CB8AC3E}">
        <p14:creationId xmlns:p14="http://schemas.microsoft.com/office/powerpoint/2010/main" val="1987777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28601" y="130631"/>
            <a:ext cx="8686800" cy="1146628"/>
            <a:chOff x="304801" y="217715"/>
            <a:chExt cx="11582400" cy="1146628"/>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6125025" y="348344"/>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sp>
        <p:nvSpPr>
          <p:cNvPr id="6" name="TextBox 5"/>
          <p:cNvSpPr txBox="1"/>
          <p:nvPr/>
        </p:nvSpPr>
        <p:spPr>
          <a:xfrm>
            <a:off x="988570" y="1268760"/>
            <a:ext cx="7796199" cy="5386090"/>
          </a:xfrm>
          <a:prstGeom prst="rect">
            <a:avLst/>
          </a:prstGeom>
          <a:gradFill>
            <a:gsLst>
              <a:gs pos="0">
                <a:srgbClr val="5E9EFF"/>
              </a:gs>
              <a:gs pos="39999">
                <a:srgbClr val="85C2FF"/>
              </a:gs>
              <a:gs pos="70000">
                <a:srgbClr val="C4D6EB"/>
              </a:gs>
              <a:gs pos="100000">
                <a:srgbClr val="FFEBFA"/>
              </a:gs>
            </a:gsLst>
            <a:lin ang="5400000" scaled="0"/>
          </a:gradFill>
          <a:effectLst>
            <a:softEdge rad="127000"/>
          </a:effectLst>
          <a:scene3d>
            <a:camera prst="orthographicFront"/>
            <a:lightRig rig="threePt" dir="t"/>
          </a:scene3d>
          <a:sp3d>
            <a:bevelT prst="relaxedInset"/>
          </a:sp3d>
        </p:spPr>
        <p:txBody>
          <a:bodyPr wrap="square" rtlCol="0">
            <a:spAutoFit/>
          </a:bodyPr>
          <a:lstStyle/>
          <a:p>
            <a:r>
              <a:rPr lang="en-AU" sz="3200" b="1" dirty="0" smtClean="0"/>
              <a:t>Questions for Reflection: (Attending </a:t>
            </a:r>
            <a:r>
              <a:rPr lang="en-AU" sz="3200" b="1" dirty="0"/>
              <a:t>the Spiritual </a:t>
            </a:r>
            <a:r>
              <a:rPr lang="en-AU" sz="3200" b="1" dirty="0" smtClean="0"/>
              <a:t>moment)</a:t>
            </a:r>
            <a:endParaRPr lang="en-AU" sz="3200" b="1" dirty="0"/>
          </a:p>
          <a:p>
            <a:pPr algn="ctr"/>
            <a:r>
              <a:rPr lang="en-AU" sz="2800" dirty="0"/>
              <a:t>Mission People</a:t>
            </a:r>
          </a:p>
          <a:p>
            <a:r>
              <a:rPr lang="en-AU" sz="2800" dirty="0" smtClean="0"/>
              <a:t>“People </a:t>
            </a:r>
            <a:r>
              <a:rPr lang="en-AU" sz="2800" dirty="0"/>
              <a:t>who refuse to be governed by fear</a:t>
            </a:r>
          </a:p>
          <a:p>
            <a:r>
              <a:rPr lang="en-AU" sz="2800" dirty="0"/>
              <a:t>People who are willing to die for a cause</a:t>
            </a:r>
          </a:p>
          <a:p>
            <a:r>
              <a:rPr lang="en-AU" sz="2800" dirty="0"/>
              <a:t>People who have something to live for</a:t>
            </a:r>
          </a:p>
          <a:p>
            <a:r>
              <a:rPr lang="en-AU" sz="2800" dirty="0"/>
              <a:t>People with an appetite or passion for </a:t>
            </a:r>
            <a:r>
              <a:rPr lang="en-AU" sz="2800" dirty="0" smtClean="0"/>
              <a:t>life” </a:t>
            </a:r>
            <a:r>
              <a:rPr lang="en-AU" sz="2800" dirty="0"/>
              <a:t>(Anthony J </a:t>
            </a:r>
            <a:r>
              <a:rPr lang="en-AU" sz="2800" dirty="0" err="1"/>
              <a:t>Gittens</a:t>
            </a:r>
            <a:r>
              <a:rPr lang="en-AU" sz="2800" dirty="0" smtClean="0"/>
              <a:t>)</a:t>
            </a:r>
          </a:p>
          <a:p>
            <a:endParaRPr lang="en-AU" sz="2800" dirty="0"/>
          </a:p>
          <a:p>
            <a:r>
              <a:rPr lang="en-AU" sz="2800" dirty="0"/>
              <a:t>At a personal level- consider which of these conditions have become your strengths and which create difficulties for you and why</a:t>
            </a:r>
            <a:r>
              <a:rPr lang="en-AU" sz="2800" dirty="0" smtClean="0"/>
              <a:t>?</a:t>
            </a:r>
            <a:endParaRPr lang="en-AU" sz="3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02" y="2374841"/>
            <a:ext cx="808910" cy="982151"/>
          </a:xfrm>
          <a:prstGeom prst="rect">
            <a:avLst/>
          </a:prstGeom>
        </p:spPr>
      </p:pic>
    </p:spTree>
    <p:extLst>
      <p:ext uri="{BB962C8B-B14F-4D97-AF65-F5344CB8AC3E}">
        <p14:creationId xmlns:p14="http://schemas.microsoft.com/office/powerpoint/2010/main" val="2379953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28601" y="130631"/>
            <a:ext cx="8686800" cy="1146628"/>
            <a:chOff x="304801" y="217715"/>
            <a:chExt cx="11582400" cy="1146628"/>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6124940" y="266301"/>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sp>
        <p:nvSpPr>
          <p:cNvPr id="8" name="TextBox 7"/>
          <p:cNvSpPr txBox="1"/>
          <p:nvPr/>
        </p:nvSpPr>
        <p:spPr>
          <a:xfrm>
            <a:off x="1835696" y="1988840"/>
            <a:ext cx="5921829" cy="4216539"/>
          </a:xfrm>
          <a:prstGeom prst="rect">
            <a:avLst/>
          </a:prstGeom>
          <a:solidFill>
            <a:schemeClr val="accent1">
              <a:lumMod val="40000"/>
              <a:lumOff val="60000"/>
            </a:schemeClr>
          </a:solidFill>
          <a:ln>
            <a:solidFill>
              <a:schemeClr val="tx2">
                <a:lumMod val="50000"/>
              </a:schemeClr>
            </a:solidFill>
          </a:ln>
        </p:spPr>
        <p:txBody>
          <a:bodyPr wrap="square" rtlCol="0">
            <a:spAutoFit/>
          </a:bodyPr>
          <a:lstStyle/>
          <a:p>
            <a:r>
              <a:rPr lang="en-AU" sz="2800" b="1" dirty="0" smtClean="0"/>
              <a:t>Article</a:t>
            </a:r>
          </a:p>
          <a:p>
            <a:r>
              <a:rPr lang="en-AU" sz="2400" b="1" dirty="0"/>
              <a:t>Creative ministry-  Henri </a:t>
            </a:r>
            <a:r>
              <a:rPr lang="en-AU" sz="2400" b="1" dirty="0" err="1"/>
              <a:t>Nouwen</a:t>
            </a:r>
            <a:r>
              <a:rPr lang="en-AU" sz="2400" b="1" dirty="0"/>
              <a:t> </a:t>
            </a:r>
          </a:p>
          <a:p>
            <a:r>
              <a:rPr lang="en-AU" sz="2400" dirty="0"/>
              <a:t> </a:t>
            </a:r>
          </a:p>
          <a:p>
            <a:endParaRPr lang="en-AU" sz="2400" dirty="0" smtClean="0"/>
          </a:p>
          <a:p>
            <a:r>
              <a:rPr lang="en-AU" sz="2400" b="1" dirty="0" smtClean="0"/>
              <a:t>Encyclical- Joy </a:t>
            </a:r>
            <a:r>
              <a:rPr lang="en-AU" sz="2400" b="1" dirty="0"/>
              <a:t>of the Gospel (</a:t>
            </a:r>
            <a:r>
              <a:rPr lang="en-AU" sz="2400" b="1" dirty="0" err="1"/>
              <a:t>Evangelii</a:t>
            </a:r>
            <a:r>
              <a:rPr lang="en-AU" sz="2400" b="1" dirty="0"/>
              <a:t> </a:t>
            </a:r>
            <a:r>
              <a:rPr lang="en-AU" sz="2400" b="1" dirty="0" err="1"/>
              <a:t>Gaudium</a:t>
            </a:r>
            <a:r>
              <a:rPr lang="en-AU" sz="2400" b="1" dirty="0"/>
              <a:t>) – Pope </a:t>
            </a:r>
            <a:r>
              <a:rPr lang="en-AU" sz="2400" b="1" dirty="0" smtClean="0"/>
              <a:t>Frances</a:t>
            </a:r>
          </a:p>
          <a:p>
            <a:endParaRPr lang="en-AU" sz="2400" b="1" dirty="0"/>
          </a:p>
          <a:p>
            <a:r>
              <a:rPr lang="en-AU" sz="2400" b="1" dirty="0"/>
              <a:t>Decree on the Apostolate of the laity (</a:t>
            </a:r>
            <a:r>
              <a:rPr lang="en-AU" sz="2400" b="1" dirty="0" err="1"/>
              <a:t>Apostolicam</a:t>
            </a:r>
            <a:r>
              <a:rPr lang="en-AU" sz="2400" b="1" dirty="0"/>
              <a:t> </a:t>
            </a:r>
            <a:r>
              <a:rPr lang="en-AU" sz="2400" b="1" dirty="0" err="1"/>
              <a:t>actuosititem</a:t>
            </a:r>
            <a:r>
              <a:rPr lang="en-AU" sz="2400" b="1" dirty="0"/>
              <a:t>) Vat Council </a:t>
            </a:r>
            <a:r>
              <a:rPr lang="en-AU" sz="2400" b="1" dirty="0" smtClean="0"/>
              <a:t>2</a:t>
            </a:r>
          </a:p>
          <a:p>
            <a:endParaRPr lang="en-AU" sz="2400" b="1" dirty="0"/>
          </a:p>
          <a:p>
            <a:r>
              <a:rPr lang="en-AU" sz="2400" b="1" dirty="0" smtClean="0"/>
              <a:t>Integrity in the service of </a:t>
            </a:r>
            <a:r>
              <a:rPr lang="en-AU" sz="2400" b="1" smtClean="0"/>
              <a:t>the church</a:t>
            </a:r>
            <a:endParaRPr lang="en-AU" sz="2400" b="1"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1528187"/>
            <a:ext cx="971379" cy="1295172"/>
          </a:xfrm>
          <a:prstGeom prst="rect">
            <a:avLst/>
          </a:prstGeom>
        </p:spPr>
      </p:pic>
    </p:spTree>
    <p:extLst>
      <p:ext uri="{BB962C8B-B14F-4D97-AF65-F5344CB8AC3E}">
        <p14:creationId xmlns:p14="http://schemas.microsoft.com/office/powerpoint/2010/main" val="4159679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612676" y="1196752"/>
            <a:ext cx="7979228" cy="4135437"/>
          </a:xfrm>
          <a:prstGeom prst="rect">
            <a:avLst/>
          </a:prstGeom>
          <a:ln w="28575">
            <a:solidFill>
              <a:srgbClr val="FF0000"/>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685800" y="2130425"/>
            <a:ext cx="7832980" cy="1470025"/>
          </a:xfrm>
        </p:spPr>
        <p:txBody>
          <a:bodyPr>
            <a:normAutofit fontScale="90000"/>
          </a:bodyPr>
          <a:lstStyle/>
          <a:p>
            <a:r>
              <a:rPr lang="en-AU" dirty="0" smtClean="0"/>
              <a:t>Orientation and On-going </a:t>
            </a:r>
            <a:r>
              <a:rPr lang="en-AU" dirty="0"/>
              <a:t>D</a:t>
            </a:r>
            <a:r>
              <a:rPr lang="en-AU" dirty="0" smtClean="0"/>
              <a:t>evelopment </a:t>
            </a:r>
            <a:br>
              <a:rPr lang="en-AU" dirty="0" smtClean="0"/>
            </a:br>
            <a:r>
              <a:rPr lang="en-AU" dirty="0" smtClean="0"/>
              <a:t>Into </a:t>
            </a:r>
            <a:r>
              <a:rPr lang="en-AU" dirty="0" err="1" smtClean="0"/>
              <a:t>Josephite</a:t>
            </a:r>
            <a:r>
              <a:rPr lang="en-AU" dirty="0" smtClean="0"/>
              <a:t> Ministry</a:t>
            </a:r>
            <a:endParaRPr lang="en-AU" dirty="0"/>
          </a:p>
        </p:txBody>
      </p:sp>
    </p:spTree>
    <p:extLst>
      <p:ext uri="{BB962C8B-B14F-4D97-AF65-F5344CB8AC3E}">
        <p14:creationId xmlns:p14="http://schemas.microsoft.com/office/powerpoint/2010/main" val="838564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 name="Group 1"/>
          <p:cNvGrpSpPr/>
          <p:nvPr/>
        </p:nvGrpSpPr>
        <p:grpSpPr>
          <a:xfrm>
            <a:off x="228601" y="130631"/>
            <a:ext cx="8686800" cy="1515624"/>
            <a:chOff x="304801" y="217715"/>
            <a:chExt cx="11582400" cy="1515624"/>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5999989" y="348344"/>
              <a:ext cx="5713036" cy="1384995"/>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br>
                <a:rPr lang="en-AU" sz="2800" dirty="0" smtClean="0"/>
              </a:br>
              <a:endParaRPr lang="en-AU" sz="2800" dirty="0" smtClean="0"/>
            </a:p>
          </p:txBody>
        </p:sp>
      </p:grpSp>
      <p:sp>
        <p:nvSpPr>
          <p:cNvPr id="9" name="TextBox 8"/>
          <p:cNvSpPr txBox="1"/>
          <p:nvPr/>
        </p:nvSpPr>
        <p:spPr>
          <a:xfrm>
            <a:off x="189711" y="4437112"/>
            <a:ext cx="8562692" cy="2308324"/>
          </a:xfrm>
          <a:prstGeom prst="rect">
            <a:avLst/>
          </a:prstGeom>
          <a:solidFill>
            <a:schemeClr val="accent1">
              <a:lumMod val="60000"/>
              <a:lumOff val="40000"/>
            </a:schemeClr>
          </a:solidFill>
        </p:spPr>
        <p:txBody>
          <a:bodyPr wrap="square" rtlCol="0">
            <a:spAutoFit/>
          </a:bodyPr>
          <a:lstStyle/>
          <a:p>
            <a:pPr marL="342900" indent="-342900">
              <a:buAutoNum type="arabicPeriod"/>
            </a:pPr>
            <a:r>
              <a:rPr lang="en-AU" dirty="0" smtClean="0"/>
              <a:t>What draws me closer to God? Away from God?</a:t>
            </a:r>
          </a:p>
          <a:p>
            <a:pPr marL="342900" indent="-342900">
              <a:buAutoNum type="arabicPeriod"/>
            </a:pPr>
            <a:endParaRPr lang="en-AU" dirty="0" smtClean="0"/>
          </a:p>
          <a:p>
            <a:r>
              <a:rPr lang="en-AU" dirty="0" smtClean="0"/>
              <a:t>2. What </a:t>
            </a:r>
            <a:r>
              <a:rPr lang="en-AU" dirty="0"/>
              <a:t>helps me to become more a part of God’s realm (God’s way of being and doing) in my daily life? in my home life? at work?, in my community?, in the Meeting?, in the wider world</a:t>
            </a:r>
            <a:r>
              <a:rPr lang="en-AU" dirty="0" smtClean="0"/>
              <a:t>?</a:t>
            </a:r>
          </a:p>
          <a:p>
            <a:endParaRPr lang="en-AU" dirty="0" smtClean="0"/>
          </a:p>
          <a:p>
            <a:r>
              <a:rPr lang="en-AU" dirty="0" smtClean="0"/>
              <a:t>3. </a:t>
            </a:r>
            <a:r>
              <a:rPr lang="en-AU" dirty="0"/>
              <a:t>In what ways am I called to challenge systems built on power, greed, oppression, falsehood, and exploitation of others and of the creation?</a:t>
            </a:r>
          </a:p>
        </p:txBody>
      </p:sp>
      <p:pic>
        <p:nvPicPr>
          <p:cNvPr id="10" name="Picture 9">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68" y="1616410"/>
            <a:ext cx="971429" cy="971429"/>
          </a:xfrm>
          <a:prstGeom prst="rect">
            <a:avLst/>
          </a:prstGeom>
        </p:spPr>
      </p:pic>
      <p:pic>
        <p:nvPicPr>
          <p:cNvPr id="11" name="nP2lFNDXjig"/>
          <p:cNvPicPr>
            <a:picLocks noRot="1" noChangeAspect="1"/>
          </p:cNvPicPr>
          <p:nvPr>
            <a:videoFile r:link="rId1"/>
            <p:extLst>
              <p:ext uri="{DAA4B4D4-6D71-4841-9C94-3DE7FCFB9230}">
                <p14:media xmlns:p14="http://schemas.microsoft.com/office/powerpoint/2010/main" r:link="rId2"/>
              </p:ext>
            </p:extLst>
          </p:nvPr>
        </p:nvPicPr>
        <p:blipFill>
          <a:blip r:embed="rId6"/>
          <a:stretch>
            <a:fillRect/>
          </a:stretch>
        </p:blipFill>
        <p:spPr>
          <a:xfrm>
            <a:off x="1850571" y="1649446"/>
            <a:ext cx="4572000" cy="2571750"/>
          </a:xfrm>
          <a:prstGeom prst="rect">
            <a:avLst/>
          </a:prstGeom>
        </p:spPr>
      </p:pic>
      <p:sp>
        <p:nvSpPr>
          <p:cNvPr id="12" name="TextBox 11"/>
          <p:cNvSpPr txBox="1"/>
          <p:nvPr/>
        </p:nvSpPr>
        <p:spPr>
          <a:xfrm>
            <a:off x="6839744" y="1838361"/>
            <a:ext cx="2304256" cy="461665"/>
          </a:xfrm>
          <a:prstGeom prst="rect">
            <a:avLst/>
          </a:prstGeom>
          <a:noFill/>
        </p:spPr>
        <p:txBody>
          <a:bodyPr wrap="square" rtlCol="0">
            <a:spAutoFit/>
          </a:bodyPr>
          <a:lstStyle/>
          <a:p>
            <a:r>
              <a:rPr lang="en-AU" sz="2400" dirty="0" smtClean="0"/>
              <a:t>The Beatitudes</a:t>
            </a:r>
            <a:endParaRPr lang="en-AU" sz="2400"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944" y="3557630"/>
            <a:ext cx="661275" cy="879482"/>
          </a:xfrm>
          <a:prstGeom prst="rect">
            <a:avLst/>
          </a:prstGeom>
        </p:spPr>
      </p:pic>
      <p:sp>
        <p:nvSpPr>
          <p:cNvPr id="6" name="TextBox 5"/>
          <p:cNvSpPr txBox="1"/>
          <p:nvPr/>
        </p:nvSpPr>
        <p:spPr>
          <a:xfrm>
            <a:off x="7020272" y="2780928"/>
            <a:ext cx="1296143" cy="646331"/>
          </a:xfrm>
          <a:prstGeom prst="rect">
            <a:avLst/>
          </a:prstGeom>
          <a:noFill/>
        </p:spPr>
        <p:txBody>
          <a:bodyPr wrap="square" rtlCol="0">
            <a:spAutoFit/>
          </a:bodyPr>
          <a:lstStyle/>
          <a:p>
            <a:r>
              <a:rPr lang="en-AU" dirty="0" smtClean="0"/>
              <a:t>For MAC Computers</a:t>
            </a:r>
            <a:endParaRPr lang="en-AU" dirty="0"/>
          </a:p>
        </p:txBody>
      </p:sp>
    </p:spTree>
    <p:extLst>
      <p:ext uri="{BB962C8B-B14F-4D97-AF65-F5344CB8AC3E}">
        <p14:creationId xmlns:p14="http://schemas.microsoft.com/office/powerpoint/2010/main" val="2798267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228601" y="130631"/>
            <a:ext cx="8686800" cy="1515624"/>
            <a:chOff x="304801" y="217715"/>
            <a:chExt cx="11582400" cy="1515624"/>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5999989" y="348344"/>
              <a:ext cx="5713036" cy="1384995"/>
            </a:xfrm>
            <a:prstGeom prst="rect">
              <a:avLst/>
            </a:prstGeom>
            <a:noFill/>
          </p:spPr>
          <p:txBody>
            <a:bodyPr wrap="square" rtlCol="0">
              <a:spAutoFit/>
            </a:bodyPr>
            <a:lstStyle/>
            <a:p>
              <a:r>
                <a:rPr lang="en-AU" sz="2800" dirty="0" smtClean="0"/>
                <a:t>Healing/Caring/Teaching </a:t>
              </a:r>
              <a:r>
                <a:rPr lang="en-AU" sz="2800" dirty="0"/>
                <a:t>M</a:t>
              </a:r>
              <a:r>
                <a:rPr lang="en-AU" sz="2800" dirty="0" smtClean="0"/>
                <a:t>ission of Jesus</a:t>
              </a:r>
              <a:br>
                <a:rPr lang="en-AU" sz="2800" dirty="0" smtClean="0"/>
              </a:br>
              <a:endParaRPr lang="en-AU" sz="2800" dirty="0" smtClean="0"/>
            </a:p>
          </p:txBody>
        </p:sp>
      </p:grpSp>
      <p:sp>
        <p:nvSpPr>
          <p:cNvPr id="9" name="TextBox 8"/>
          <p:cNvSpPr txBox="1"/>
          <p:nvPr/>
        </p:nvSpPr>
        <p:spPr>
          <a:xfrm>
            <a:off x="343789" y="4437112"/>
            <a:ext cx="8562692" cy="2308324"/>
          </a:xfrm>
          <a:prstGeom prst="rect">
            <a:avLst/>
          </a:prstGeom>
          <a:solidFill>
            <a:schemeClr val="tx2">
              <a:lumMod val="40000"/>
              <a:lumOff val="60000"/>
            </a:schemeClr>
          </a:solidFill>
          <a:scene3d>
            <a:camera prst="orthographicFront"/>
            <a:lightRig rig="threePt" dir="t"/>
          </a:scene3d>
          <a:sp3d>
            <a:bevelT prst="convex"/>
          </a:sp3d>
        </p:spPr>
        <p:txBody>
          <a:bodyPr wrap="square" rtlCol="0">
            <a:spAutoFit/>
          </a:bodyPr>
          <a:lstStyle/>
          <a:p>
            <a:pPr marL="342900" indent="-342900">
              <a:buAutoNum type="arabicPeriod"/>
            </a:pPr>
            <a:r>
              <a:rPr lang="en-AU" dirty="0" smtClean="0"/>
              <a:t>What draws me closer to God? Away from God?</a:t>
            </a:r>
          </a:p>
          <a:p>
            <a:pPr marL="342900" indent="-342900">
              <a:buAutoNum type="arabicPeriod"/>
            </a:pPr>
            <a:endParaRPr lang="en-AU" dirty="0" smtClean="0"/>
          </a:p>
          <a:p>
            <a:r>
              <a:rPr lang="en-AU" dirty="0" smtClean="0"/>
              <a:t>2. What </a:t>
            </a:r>
            <a:r>
              <a:rPr lang="en-AU" dirty="0"/>
              <a:t>helps me to become more a part of God’s realm (God’s way of being and doing) in my daily life? in my home life? at work?, in my community?, in the Meeting?, in the wider world</a:t>
            </a:r>
            <a:r>
              <a:rPr lang="en-AU" dirty="0" smtClean="0"/>
              <a:t>?</a:t>
            </a:r>
          </a:p>
          <a:p>
            <a:endParaRPr lang="en-AU" dirty="0" smtClean="0"/>
          </a:p>
          <a:p>
            <a:r>
              <a:rPr lang="en-AU" dirty="0" smtClean="0"/>
              <a:t>3. </a:t>
            </a:r>
            <a:r>
              <a:rPr lang="en-AU" dirty="0"/>
              <a:t>In what ways am I called to challenge systems built on power, greed, oppression, falsehood, and exploitation of others and of the creation?</a:t>
            </a:r>
          </a:p>
        </p:txBody>
      </p:sp>
      <p:pic>
        <p:nvPicPr>
          <p:cNvPr id="10" name="Picture 9">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68" y="1616410"/>
            <a:ext cx="971429" cy="971429"/>
          </a:xfrm>
          <a:prstGeom prst="rect">
            <a:avLst/>
          </a:prstGeom>
        </p:spPr>
      </p:pic>
      <p:pic>
        <p:nvPicPr>
          <p:cNvPr id="11" name="nP2lFNDXjig"/>
          <p:cNvPicPr>
            <a:picLocks noRot="1" noChangeAspect="1"/>
          </p:cNvPicPr>
          <p:nvPr>
            <a:videoFile r:link="rId1"/>
          </p:nvPr>
        </p:nvPicPr>
        <p:blipFill>
          <a:blip r:embed="rId6"/>
          <a:stretch>
            <a:fillRect/>
          </a:stretch>
        </p:blipFill>
        <p:spPr>
          <a:xfrm>
            <a:off x="1850571" y="1649446"/>
            <a:ext cx="4572000" cy="2571750"/>
          </a:xfrm>
          <a:prstGeom prst="rect">
            <a:avLst/>
          </a:prstGeom>
        </p:spPr>
      </p:pic>
      <p:sp>
        <p:nvSpPr>
          <p:cNvPr id="12" name="TextBox 11"/>
          <p:cNvSpPr txBox="1"/>
          <p:nvPr/>
        </p:nvSpPr>
        <p:spPr>
          <a:xfrm>
            <a:off x="6732240" y="1862171"/>
            <a:ext cx="2304256" cy="461665"/>
          </a:xfrm>
          <a:prstGeom prst="rect">
            <a:avLst/>
          </a:prstGeom>
          <a:noFill/>
        </p:spPr>
        <p:txBody>
          <a:bodyPr wrap="square" rtlCol="0">
            <a:spAutoFit/>
          </a:bodyPr>
          <a:lstStyle/>
          <a:p>
            <a:r>
              <a:rPr lang="en-AU" sz="2400" dirty="0" smtClean="0"/>
              <a:t>The Beatitudes</a:t>
            </a:r>
            <a:endParaRPr lang="en-AU" sz="2400" dirty="0"/>
          </a:p>
        </p:txBody>
      </p:sp>
      <p:sp>
        <p:nvSpPr>
          <p:cNvPr id="6" name="TextBox 5"/>
          <p:cNvSpPr txBox="1"/>
          <p:nvPr/>
        </p:nvSpPr>
        <p:spPr>
          <a:xfrm>
            <a:off x="7095845" y="3149641"/>
            <a:ext cx="1330108" cy="369332"/>
          </a:xfrm>
          <a:prstGeom prst="rect">
            <a:avLst/>
          </a:prstGeom>
          <a:noFill/>
        </p:spPr>
        <p:txBody>
          <a:bodyPr wrap="none" rtlCol="0">
            <a:spAutoFit/>
          </a:bodyPr>
          <a:lstStyle/>
          <a:p>
            <a:r>
              <a:rPr lang="en-NZ" dirty="0" smtClean="0"/>
              <a:t>For PC users</a:t>
            </a:r>
            <a:endParaRPr lang="en-NZ" dirty="0"/>
          </a:p>
        </p:txBody>
      </p:sp>
    </p:spTree>
    <p:extLst>
      <p:ext uri="{BB962C8B-B14F-4D97-AF65-F5344CB8AC3E}">
        <p14:creationId xmlns:p14="http://schemas.microsoft.com/office/powerpoint/2010/main" val="731069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50369" y="164999"/>
            <a:ext cx="8686800" cy="1146628"/>
            <a:chOff x="333825" y="252083"/>
            <a:chExt cx="11582400" cy="1146628"/>
          </a:xfrm>
        </p:grpSpPr>
        <p:sp>
          <p:nvSpPr>
            <p:cNvPr id="3" name="Rectangle 2"/>
            <p:cNvSpPr/>
            <p:nvPr/>
          </p:nvSpPr>
          <p:spPr>
            <a:xfrm>
              <a:off x="333825" y="252083"/>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6125025" y="348344"/>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sp>
        <p:nvSpPr>
          <p:cNvPr id="6" name="TextBox 5"/>
          <p:cNvSpPr txBox="1"/>
          <p:nvPr/>
        </p:nvSpPr>
        <p:spPr>
          <a:xfrm>
            <a:off x="1979712" y="1799756"/>
            <a:ext cx="6585855" cy="1815882"/>
          </a:xfrm>
          <a:prstGeom prst="rect">
            <a:avLst/>
          </a:prstGeom>
          <a:solidFill>
            <a:schemeClr val="accent5">
              <a:lumMod val="40000"/>
              <a:lumOff val="60000"/>
            </a:schemeClr>
          </a:solidFill>
          <a:effectLst>
            <a:softEdge rad="127000"/>
          </a:effectLst>
        </p:spPr>
        <p:txBody>
          <a:bodyPr wrap="square" rtlCol="0">
            <a:spAutoFit/>
          </a:bodyPr>
          <a:lstStyle/>
          <a:p>
            <a:r>
              <a:rPr lang="en-AU" sz="2800" dirty="0" smtClean="0"/>
              <a:t>The </a:t>
            </a:r>
            <a:r>
              <a:rPr lang="en-AU" sz="2800" dirty="0"/>
              <a:t>Ten lepers Luke 17:11-19</a:t>
            </a:r>
          </a:p>
          <a:p>
            <a:r>
              <a:rPr lang="en-AU" sz="2800" dirty="0" smtClean="0">
                <a:hlinkClick r:id="rId3"/>
              </a:rPr>
              <a:t>The Good Samaritan Luke 10:25-37</a:t>
            </a:r>
            <a:endParaRPr lang="en-AU" sz="2800" dirty="0" smtClean="0"/>
          </a:p>
          <a:p>
            <a:r>
              <a:rPr lang="en-AU" sz="2800" dirty="0" smtClean="0">
                <a:hlinkClick r:id="rId4"/>
              </a:rPr>
              <a:t>The woman bent over Luke 13: m10-17</a:t>
            </a:r>
            <a:endParaRPr lang="en-AU" sz="2800" dirty="0" smtClean="0"/>
          </a:p>
          <a:p>
            <a:r>
              <a:rPr lang="en-AU" sz="2800" dirty="0" smtClean="0"/>
              <a:t>The woman at the well John 4: 4-26</a:t>
            </a:r>
            <a:endParaRPr lang="en-AU" sz="2800" dirty="0"/>
          </a:p>
        </p:txBody>
      </p:sp>
      <p:sp>
        <p:nvSpPr>
          <p:cNvPr id="7" name="TextBox 6"/>
          <p:cNvSpPr txBox="1"/>
          <p:nvPr/>
        </p:nvSpPr>
        <p:spPr>
          <a:xfrm>
            <a:off x="261257" y="4586352"/>
            <a:ext cx="7119055" cy="1938992"/>
          </a:xfrm>
          <a:prstGeom prst="rect">
            <a:avLst/>
          </a:prstGeom>
          <a:solidFill>
            <a:schemeClr val="tx2">
              <a:lumMod val="60000"/>
              <a:lumOff val="40000"/>
            </a:schemeClr>
          </a:solidFill>
          <a:effectLst>
            <a:softEdge rad="127000"/>
          </a:effectLst>
        </p:spPr>
        <p:txBody>
          <a:bodyPr wrap="square" rtlCol="0">
            <a:spAutoFit/>
          </a:bodyPr>
          <a:lstStyle/>
          <a:p>
            <a:r>
              <a:rPr lang="en-AU" sz="2400" dirty="0" smtClean="0">
                <a:solidFill>
                  <a:schemeClr val="bg1"/>
                </a:solidFill>
              </a:rPr>
              <a:t>Imagine yourself as one of the characters in the scripture story</a:t>
            </a:r>
          </a:p>
          <a:p>
            <a:r>
              <a:rPr lang="en-AU" sz="2400" dirty="0" smtClean="0">
                <a:solidFill>
                  <a:schemeClr val="bg1"/>
                </a:solidFill>
              </a:rPr>
              <a:t>How did you experience Jesus?</a:t>
            </a:r>
          </a:p>
          <a:p>
            <a:r>
              <a:rPr lang="en-AU" sz="2400" dirty="0" smtClean="0">
                <a:solidFill>
                  <a:schemeClr val="bg1"/>
                </a:solidFill>
              </a:rPr>
              <a:t>What values can you identify in this story?</a:t>
            </a:r>
          </a:p>
          <a:p>
            <a:r>
              <a:rPr lang="en-AU" sz="2400" dirty="0" smtClean="0">
                <a:solidFill>
                  <a:schemeClr val="bg1"/>
                </a:solidFill>
              </a:rPr>
              <a:t>What does this mean for you in your workplace?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435" y="1628800"/>
            <a:ext cx="1441311" cy="1016124"/>
          </a:xfrm>
          <a:prstGeom prst="rect">
            <a:avLst/>
          </a:prstGeom>
        </p:spPr>
      </p:pic>
    </p:spTree>
    <p:extLst>
      <p:ext uri="{BB962C8B-B14F-4D97-AF65-F5344CB8AC3E}">
        <p14:creationId xmlns:p14="http://schemas.microsoft.com/office/powerpoint/2010/main" val="4087007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170" name="AutoShape 4"/>
          <p:cNvSpPr>
            <a:spLocks noChangeArrowheads="1"/>
          </p:cNvSpPr>
          <p:nvPr/>
        </p:nvSpPr>
        <p:spPr bwMode="auto">
          <a:xfrm rot="-4238229">
            <a:off x="814626" y="345815"/>
            <a:ext cx="1752600" cy="1676400"/>
          </a:xfrm>
          <a:custGeom>
            <a:avLst/>
            <a:gdLst>
              <a:gd name="T0" fmla="*/ 876219 w 21600"/>
              <a:gd name="T1" fmla="*/ 0 h 21600"/>
              <a:gd name="T2" fmla="*/ 219075 w 21600"/>
              <a:gd name="T3" fmla="*/ 838200 h 21600"/>
              <a:gd name="T4" fmla="*/ 876219 w 21600"/>
              <a:gd name="T5" fmla="*/ 419100 h 21600"/>
              <a:gd name="T6" fmla="*/ 1971675 w 21600"/>
              <a:gd name="T7" fmla="*/ 838200 h 21600"/>
              <a:gd name="T8" fmla="*/ 1533525 w 21600"/>
              <a:gd name="T9" fmla="*/ 1257300 h 21600"/>
              <a:gd name="T10" fmla="*/ 1095375 w 21600"/>
              <a:gd name="T11" fmla="*/ 8382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7171" name="Text Box 5"/>
          <p:cNvSpPr txBox="1">
            <a:spLocks noChangeArrowheads="1"/>
          </p:cNvSpPr>
          <p:nvPr/>
        </p:nvSpPr>
        <p:spPr bwMode="auto">
          <a:xfrm>
            <a:off x="2743200" y="381000"/>
            <a:ext cx="6400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800">
                <a:latin typeface="Arial" panose="020B0604020202020204" pitchFamily="34" charset="0"/>
              </a:rPr>
              <a:t>Mission of  Mary and Julian</a:t>
            </a:r>
          </a:p>
          <a:p>
            <a:pPr eaLnBrk="1" hangingPunct="1"/>
            <a:endParaRPr lang="en-US" altLang="en-US" sz="2800">
              <a:latin typeface="Arial" panose="020B0604020202020204" pitchFamily="34" charset="0"/>
            </a:endParaRPr>
          </a:p>
        </p:txBody>
      </p:sp>
      <p:pic>
        <p:nvPicPr>
          <p:cNvPr id="389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76600"/>
            <a:ext cx="813593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7"/>
          <p:cNvSpPr txBox="1">
            <a:spLocks noChangeArrowheads="1"/>
          </p:cNvSpPr>
          <p:nvPr/>
        </p:nvSpPr>
        <p:spPr bwMode="auto">
          <a:xfrm>
            <a:off x="609600" y="1981200"/>
            <a:ext cx="82296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r>
              <a:rPr lang="en-US" altLang="en-US" sz="2400" dirty="0">
                <a:latin typeface="Papyrus" panose="03070502060502030205" pitchFamily="66" charset="0"/>
              </a:rPr>
              <a:t>“Seek first the poorest, most neglected  parts of God’s vineyard”</a:t>
            </a:r>
          </a:p>
          <a:p>
            <a:pPr eaLnBrk="1" hangingPunct="1"/>
            <a:r>
              <a:rPr lang="en-US" altLang="en-US" sz="2400" dirty="0">
                <a:latin typeface="Papyrus" panose="03070502060502030205" pitchFamily="66" charset="0"/>
              </a:rPr>
              <a:t>				  	</a:t>
            </a:r>
            <a:r>
              <a:rPr lang="en-US" altLang="en-US" sz="1600" b="1" dirty="0">
                <a:latin typeface="Papyrus" panose="03070502060502030205" pitchFamily="66" charset="0"/>
              </a:rPr>
              <a:t>Mary </a:t>
            </a:r>
            <a:r>
              <a:rPr lang="en-US" altLang="en-US" sz="1600" b="1" dirty="0" err="1">
                <a:latin typeface="Papyrus" panose="03070502060502030205" pitchFamily="66" charset="0"/>
              </a:rPr>
              <a:t>MacKillop</a:t>
            </a:r>
            <a:r>
              <a:rPr lang="en-US" altLang="en-US" sz="1600" b="1" dirty="0">
                <a:latin typeface="Papyrus" panose="03070502060502030205" pitchFamily="66" charset="0"/>
              </a:rPr>
              <a:t> 6</a:t>
            </a:r>
            <a:r>
              <a:rPr lang="en-US" altLang="en-US" sz="1600" b="1" baseline="30000" dirty="0">
                <a:latin typeface="Papyrus" panose="03070502060502030205" pitchFamily="66" charset="0"/>
              </a:rPr>
              <a:t>th</a:t>
            </a:r>
            <a:r>
              <a:rPr lang="en-US" altLang="en-US" sz="1600" b="1" dirty="0">
                <a:latin typeface="Papyrus" panose="03070502060502030205" pitchFamily="66" charset="0"/>
              </a:rPr>
              <a:t> March 1900</a:t>
            </a:r>
          </a:p>
          <a:p>
            <a:pPr eaLnBrk="1" hangingPunct="1"/>
            <a:endParaRPr lang="en-US" altLang="en-US" sz="1600" b="1" dirty="0">
              <a:latin typeface="Papyrus" panose="03070502060502030205" pitchFamily="66" charset="0"/>
            </a:endParaRPr>
          </a:p>
        </p:txBody>
      </p:sp>
      <p:sp>
        <p:nvSpPr>
          <p:cNvPr id="7174" name="Text Box 8"/>
          <p:cNvSpPr txBox="1">
            <a:spLocks noChangeArrowheads="1"/>
          </p:cNvSpPr>
          <p:nvPr/>
        </p:nvSpPr>
        <p:spPr bwMode="auto">
          <a:xfrm>
            <a:off x="609600" y="5638800"/>
            <a:ext cx="8153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dirty="0">
                <a:latin typeface="Papyrus" panose="03070502060502030205" pitchFamily="66" charset="0"/>
              </a:rPr>
              <a:t>“To relieve suffering and bring hope.”  </a:t>
            </a:r>
          </a:p>
          <a:p>
            <a:pPr eaLnBrk="1" hangingPunct="1"/>
            <a:r>
              <a:rPr lang="en-US" altLang="en-US" sz="1600" b="1" dirty="0">
                <a:latin typeface="Papyrus" panose="03070502060502030205" pitchFamily="66" charset="0"/>
              </a:rPr>
              <a:t>				</a:t>
            </a:r>
            <a:endParaRPr lang="en-US" altLang="en-US" sz="1600" b="1" dirty="0" smtClean="0">
              <a:latin typeface="Papyrus" panose="03070502060502030205" pitchFamily="66" charset="0"/>
            </a:endParaRPr>
          </a:p>
          <a:p>
            <a:pPr eaLnBrk="1" hangingPunct="1"/>
            <a:r>
              <a:rPr lang="en-US" altLang="en-US" sz="1600" b="1" dirty="0">
                <a:latin typeface="Papyrus" panose="03070502060502030205" pitchFamily="66" charset="0"/>
              </a:rPr>
              <a:t> </a:t>
            </a:r>
            <a:r>
              <a:rPr lang="en-US" altLang="en-US" sz="1600" b="1" dirty="0" smtClean="0">
                <a:latin typeface="Papyrus" panose="03070502060502030205" pitchFamily="66" charset="0"/>
              </a:rPr>
              <a:t>                                                                                          Sisters </a:t>
            </a:r>
            <a:r>
              <a:rPr lang="en-US" altLang="en-US" sz="1600" b="1" dirty="0">
                <a:latin typeface="Papyrus" panose="03070502060502030205" pitchFamily="66" charset="0"/>
              </a:rPr>
              <a:t>of St Joseph Acts of Chapter 2001</a:t>
            </a:r>
          </a:p>
        </p:txBody>
      </p:sp>
    </p:spTree>
    <p:extLst>
      <p:ext uri="{BB962C8B-B14F-4D97-AF65-F5344CB8AC3E}">
        <p14:creationId xmlns:p14="http://schemas.microsoft.com/office/powerpoint/2010/main" val="21817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8194" name="AutoShape 4"/>
          <p:cNvSpPr>
            <a:spLocks noChangeArrowheads="1"/>
          </p:cNvSpPr>
          <p:nvPr/>
        </p:nvSpPr>
        <p:spPr bwMode="auto">
          <a:xfrm rot="-2742286">
            <a:off x="1676400" y="1600200"/>
            <a:ext cx="2438400" cy="1981200"/>
          </a:xfrm>
          <a:custGeom>
            <a:avLst/>
            <a:gdLst>
              <a:gd name="T0" fmla="*/ 1219087 w 21600"/>
              <a:gd name="T1" fmla="*/ 0 h 21600"/>
              <a:gd name="T2" fmla="*/ 304800 w 21600"/>
              <a:gd name="T3" fmla="*/ 990600 h 21600"/>
              <a:gd name="T4" fmla="*/ 1219087 w 21600"/>
              <a:gd name="T5" fmla="*/ 495300 h 21600"/>
              <a:gd name="T6" fmla="*/ 2743200 w 21600"/>
              <a:gd name="T7" fmla="*/ 990600 h 21600"/>
              <a:gd name="T8" fmla="*/ 2133600 w 21600"/>
              <a:gd name="T9" fmla="*/ 1485900 h 21600"/>
              <a:gd name="T10" fmla="*/ 1524000 w 21600"/>
              <a:gd name="T11" fmla="*/ 9906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CC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195" name="Text Box 5"/>
          <p:cNvSpPr txBox="1">
            <a:spLocks noChangeArrowheads="1"/>
          </p:cNvSpPr>
          <p:nvPr/>
        </p:nvSpPr>
        <p:spPr bwMode="auto">
          <a:xfrm>
            <a:off x="685800" y="10668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a:latin typeface="Arial Rounded MT Bold" pitchFamily="34" charset="0"/>
              </a:rPr>
              <a:t>God’s Mission</a:t>
            </a:r>
          </a:p>
        </p:txBody>
      </p:sp>
      <p:sp>
        <p:nvSpPr>
          <p:cNvPr id="8196" name="AutoShape 6"/>
          <p:cNvSpPr>
            <a:spLocks noChangeArrowheads="1"/>
          </p:cNvSpPr>
          <p:nvPr/>
        </p:nvSpPr>
        <p:spPr bwMode="auto">
          <a:xfrm rot="1410969">
            <a:off x="4267200" y="1600200"/>
            <a:ext cx="2362200" cy="1901825"/>
          </a:xfrm>
          <a:custGeom>
            <a:avLst/>
            <a:gdLst>
              <a:gd name="T0" fmla="*/ 1231078 w 21600"/>
              <a:gd name="T1" fmla="*/ 792 h 21600"/>
              <a:gd name="T2" fmla="*/ 298446 w 21600"/>
              <a:gd name="T3" fmla="*/ 890424 h 21600"/>
              <a:gd name="T4" fmla="*/ 1206034 w 21600"/>
              <a:gd name="T5" fmla="*/ 475808 h 21600"/>
              <a:gd name="T6" fmla="*/ 2657475 w 21600"/>
              <a:gd name="T7" fmla="*/ 950913 h 21600"/>
              <a:gd name="T8" fmla="*/ 2066925 w 21600"/>
              <a:gd name="T9" fmla="*/ 1426369 h 21600"/>
              <a:gd name="T10" fmla="*/ 1476375 w 21600"/>
              <a:gd name="T11" fmla="*/ 95091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94" y="5399"/>
                  <a:pt x="5657" y="7547"/>
                  <a:pt x="5419" y="10342"/>
                </a:cubicBezTo>
                <a:lnTo>
                  <a:pt x="38" y="9885"/>
                </a:lnTo>
                <a:cubicBezTo>
                  <a:pt x="514" y="4295"/>
                  <a:pt x="51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66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197" name="Text Box 7"/>
          <p:cNvSpPr txBox="1">
            <a:spLocks noChangeArrowheads="1"/>
          </p:cNvSpPr>
          <p:nvPr/>
        </p:nvSpPr>
        <p:spPr bwMode="auto">
          <a:xfrm>
            <a:off x="5448300" y="976313"/>
            <a:ext cx="35734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a:latin typeface="Arial" panose="020B0604020202020204" pitchFamily="34" charset="0"/>
              </a:rPr>
              <a:t>Jesus enters the Mission</a:t>
            </a:r>
          </a:p>
        </p:txBody>
      </p:sp>
      <p:sp>
        <p:nvSpPr>
          <p:cNvPr id="8198" name="AutoShape 8"/>
          <p:cNvSpPr>
            <a:spLocks noChangeArrowheads="1"/>
          </p:cNvSpPr>
          <p:nvPr/>
        </p:nvSpPr>
        <p:spPr bwMode="auto">
          <a:xfrm rot="8516003">
            <a:off x="4398963" y="3481388"/>
            <a:ext cx="2112962" cy="2112962"/>
          </a:xfrm>
          <a:custGeom>
            <a:avLst/>
            <a:gdLst>
              <a:gd name="T0" fmla="*/ 1056383 w 21600"/>
              <a:gd name="T1" fmla="*/ 0 h 21600"/>
              <a:gd name="T2" fmla="*/ 264120 w 21600"/>
              <a:gd name="T3" fmla="*/ 1056481 h 21600"/>
              <a:gd name="T4" fmla="*/ 1056383 w 21600"/>
              <a:gd name="T5" fmla="*/ 528241 h 21600"/>
              <a:gd name="T6" fmla="*/ 2377082 w 21600"/>
              <a:gd name="T7" fmla="*/ 1056481 h 21600"/>
              <a:gd name="T8" fmla="*/ 1848842 w 21600"/>
              <a:gd name="T9" fmla="*/ 1584722 h 21600"/>
              <a:gd name="T10" fmla="*/ 1320601 w 21600"/>
              <a:gd name="T11" fmla="*/ 105648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66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199" name="Text Box 9"/>
          <p:cNvSpPr txBox="1">
            <a:spLocks noChangeArrowheads="1"/>
          </p:cNvSpPr>
          <p:nvPr/>
        </p:nvSpPr>
        <p:spPr bwMode="auto">
          <a:xfrm>
            <a:off x="4876800" y="5900738"/>
            <a:ext cx="37623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a:latin typeface="Arial" panose="020B0604020202020204" pitchFamily="34" charset="0"/>
              </a:rPr>
              <a:t>The Mission has a Church</a:t>
            </a:r>
          </a:p>
        </p:txBody>
      </p:sp>
      <p:sp>
        <p:nvSpPr>
          <p:cNvPr id="8200" name="AutoShape 10"/>
          <p:cNvSpPr>
            <a:spLocks noChangeArrowheads="1"/>
          </p:cNvSpPr>
          <p:nvPr/>
        </p:nvSpPr>
        <p:spPr bwMode="auto">
          <a:xfrm rot="-9499923">
            <a:off x="1660866" y="3638556"/>
            <a:ext cx="2209800" cy="1981200"/>
          </a:xfrm>
          <a:custGeom>
            <a:avLst/>
            <a:gdLst>
              <a:gd name="T0" fmla="*/ 1104798 w 21600"/>
              <a:gd name="T1" fmla="*/ 0 h 21600"/>
              <a:gd name="T2" fmla="*/ 276225 w 21600"/>
              <a:gd name="T3" fmla="*/ 990600 h 21600"/>
              <a:gd name="T4" fmla="*/ 1104798 w 21600"/>
              <a:gd name="T5" fmla="*/ 495300 h 21600"/>
              <a:gd name="T6" fmla="*/ 2486025 w 21600"/>
              <a:gd name="T7" fmla="*/ 990600 h 21600"/>
              <a:gd name="T8" fmla="*/ 1933575 w 21600"/>
              <a:gd name="T9" fmla="*/ 1485900 h 21600"/>
              <a:gd name="T10" fmla="*/ 1381125 w 21600"/>
              <a:gd name="T11" fmla="*/ 9906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a:p>
        </p:txBody>
      </p:sp>
      <p:sp>
        <p:nvSpPr>
          <p:cNvPr id="8201" name="Text Box 11"/>
          <p:cNvSpPr txBox="1">
            <a:spLocks noChangeArrowheads="1"/>
          </p:cNvSpPr>
          <p:nvPr/>
        </p:nvSpPr>
        <p:spPr bwMode="auto">
          <a:xfrm>
            <a:off x="304800" y="5716588"/>
            <a:ext cx="35814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a:latin typeface="Arial" panose="020B0604020202020204" pitchFamily="34" charset="0"/>
              </a:rPr>
              <a:t>The Church has the Sisters of St Joseph</a:t>
            </a:r>
          </a:p>
        </p:txBody>
      </p:sp>
      <p:sp>
        <p:nvSpPr>
          <p:cNvPr id="8202" name="Text Box 12"/>
          <p:cNvSpPr txBox="1">
            <a:spLocks noChangeArrowheads="1"/>
          </p:cNvSpPr>
          <p:nvPr/>
        </p:nvSpPr>
        <p:spPr bwMode="auto">
          <a:xfrm>
            <a:off x="2438400" y="2984500"/>
            <a:ext cx="372427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400">
                <a:latin typeface="Arial" panose="020B0604020202020204" pitchFamily="34" charset="0"/>
              </a:rPr>
              <a:t>Organisations and the</a:t>
            </a:r>
          </a:p>
          <a:p>
            <a:pPr eaLnBrk="1" hangingPunct="1"/>
            <a:r>
              <a:rPr lang="en-US" altLang="en-US" sz="2400">
                <a:latin typeface="Arial" panose="020B0604020202020204" pitchFamily="34" charset="0"/>
              </a:rPr>
              <a:t>persons governing, leading or working in the ministries</a:t>
            </a:r>
          </a:p>
          <a:p>
            <a:pPr eaLnBrk="1" hangingPunct="1"/>
            <a:endParaRPr lang="en-US" altLang="en-US" sz="2400">
              <a:latin typeface="Arial" panose="020B0604020202020204" pitchFamily="34" charset="0"/>
            </a:endParaRPr>
          </a:p>
          <a:p>
            <a:pPr eaLnBrk="1" hangingPunct="1"/>
            <a:endParaRPr lang="en-US" altLang="en-US" sz="2400">
              <a:latin typeface="Arial" panose="020B0604020202020204" pitchFamily="34" charset="0"/>
            </a:endParaRPr>
          </a:p>
          <a:p>
            <a:pPr eaLnBrk="1" hangingPunct="1"/>
            <a:endParaRPr lang="en-US" altLang="en-US" sz="2400">
              <a:latin typeface="Arial" panose="020B0604020202020204" pitchFamily="34" charset="0"/>
            </a:endParaRPr>
          </a:p>
        </p:txBody>
      </p:sp>
    </p:spTree>
    <p:extLst>
      <p:ext uri="{BB962C8B-B14F-4D97-AF65-F5344CB8AC3E}">
        <p14:creationId xmlns:p14="http://schemas.microsoft.com/office/powerpoint/2010/main" val="403518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a:xfrm>
            <a:off x="457200" y="274638"/>
            <a:ext cx="3352800" cy="1143000"/>
          </a:xfrm>
        </p:spPr>
        <p:txBody>
          <a:bodyPr/>
          <a:lstStyle/>
          <a:p>
            <a:pPr algn="l" eaLnBrk="1" hangingPunct="1">
              <a:defRPr/>
            </a:pPr>
            <a:r>
              <a:rPr lang="en-US" altLang="en-US" sz="4000" dirty="0" smtClean="0">
                <a:latin typeface="Papyrus" pitchFamily="66" charset="0"/>
              </a:rPr>
              <a:t>Mission is</a:t>
            </a:r>
          </a:p>
        </p:txBody>
      </p:sp>
      <p:sp>
        <p:nvSpPr>
          <p:cNvPr id="53253" name="Rectangle 5"/>
          <p:cNvSpPr>
            <a:spLocks noGrp="1" noChangeArrowheads="1"/>
          </p:cNvSpPr>
          <p:nvPr>
            <p:ph type="body" idx="1"/>
          </p:nvPr>
        </p:nvSpPr>
        <p: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path path="circle">
              <a:fillToRect l="100000" t="100000"/>
            </a:path>
            <a:tileRect r="-100000" b="-100000"/>
          </a:gradFill>
          <a:scene3d>
            <a:camera prst="orthographicFront"/>
            <a:lightRig rig="threePt" dir="t"/>
          </a:scene3d>
          <a:sp3d>
            <a:bevelT w="152400" h="50800" prst="softRound"/>
          </a:sp3d>
        </p:spPr>
        <p:txBody>
          <a:bodyPr/>
          <a:lstStyle/>
          <a:p>
            <a:pPr eaLnBrk="1" hangingPunct="1">
              <a:lnSpc>
                <a:spcPct val="90000"/>
              </a:lnSpc>
              <a:buFont typeface="Wingdings" panose="05000000000000000000" pitchFamily="2" charset="2"/>
              <a:buNone/>
              <a:defRPr/>
            </a:pPr>
            <a:r>
              <a:rPr lang="en-US" altLang="en-US" sz="2800" dirty="0" smtClean="0">
                <a:latin typeface="Papyrus" pitchFamily="66" charset="0"/>
              </a:rPr>
              <a:t>The source of energy,</a:t>
            </a:r>
          </a:p>
          <a:p>
            <a:pPr eaLnBrk="1" hangingPunct="1">
              <a:lnSpc>
                <a:spcPct val="90000"/>
              </a:lnSpc>
              <a:buFont typeface="Wingdings" panose="05000000000000000000" pitchFamily="2" charset="2"/>
              <a:buNone/>
              <a:defRPr/>
            </a:pPr>
            <a:r>
              <a:rPr lang="en-US" altLang="en-US" sz="2800" dirty="0" smtClean="0">
                <a:latin typeface="Papyrus" pitchFamily="66" charset="0"/>
              </a:rPr>
              <a:t>	</a:t>
            </a:r>
          </a:p>
          <a:p>
            <a:pPr eaLnBrk="1" hangingPunct="1">
              <a:lnSpc>
                <a:spcPct val="90000"/>
              </a:lnSpc>
              <a:buFont typeface="Wingdings" panose="05000000000000000000" pitchFamily="2" charset="2"/>
              <a:buNone/>
              <a:defRPr/>
            </a:pPr>
            <a:r>
              <a:rPr lang="en-US" altLang="en-US" sz="2800" dirty="0" smtClean="0">
                <a:latin typeface="Papyrus" pitchFamily="66" charset="0"/>
              </a:rPr>
              <a:t>the vision that sustains</a:t>
            </a:r>
          </a:p>
          <a:p>
            <a:pPr eaLnBrk="1" hangingPunct="1">
              <a:lnSpc>
                <a:spcPct val="90000"/>
              </a:lnSpc>
              <a:buFont typeface="Wingdings" panose="05000000000000000000" pitchFamily="2" charset="2"/>
              <a:buNone/>
              <a:defRPr/>
            </a:pPr>
            <a:r>
              <a:rPr lang="en-US" altLang="en-US" sz="2800" dirty="0" smtClean="0">
                <a:latin typeface="Papyrus" pitchFamily="66" charset="0"/>
              </a:rPr>
              <a:t> us,</a:t>
            </a:r>
          </a:p>
          <a:p>
            <a:pPr eaLnBrk="1" hangingPunct="1">
              <a:lnSpc>
                <a:spcPct val="90000"/>
              </a:lnSpc>
              <a:buFont typeface="Wingdings" panose="05000000000000000000" pitchFamily="2" charset="2"/>
              <a:buNone/>
              <a:defRPr/>
            </a:pPr>
            <a:r>
              <a:rPr lang="en-US" altLang="en-US" sz="2800" dirty="0" smtClean="0">
                <a:latin typeface="Papyrus" pitchFamily="66" charset="0"/>
              </a:rPr>
              <a:t>		</a:t>
            </a:r>
          </a:p>
          <a:p>
            <a:pPr eaLnBrk="1" hangingPunct="1">
              <a:lnSpc>
                <a:spcPct val="90000"/>
              </a:lnSpc>
              <a:buFont typeface="Wingdings" panose="05000000000000000000" pitchFamily="2" charset="2"/>
              <a:buNone/>
              <a:defRPr/>
            </a:pPr>
            <a:r>
              <a:rPr lang="en-US" altLang="en-US" sz="2800" dirty="0" smtClean="0">
                <a:latin typeface="Papyrus" pitchFamily="66" charset="0"/>
              </a:rPr>
              <a:t>the vision that </a:t>
            </a:r>
          </a:p>
          <a:p>
            <a:pPr eaLnBrk="1" hangingPunct="1">
              <a:lnSpc>
                <a:spcPct val="90000"/>
              </a:lnSpc>
              <a:buFont typeface="Wingdings" panose="05000000000000000000" pitchFamily="2" charset="2"/>
              <a:buNone/>
              <a:defRPr/>
            </a:pPr>
            <a:r>
              <a:rPr lang="en-US" altLang="en-US" sz="2800" dirty="0" smtClean="0">
                <a:latin typeface="Papyrus" pitchFamily="66" charset="0"/>
              </a:rPr>
              <a:t>challenges us,</a:t>
            </a:r>
          </a:p>
          <a:p>
            <a:pPr eaLnBrk="1" hangingPunct="1">
              <a:lnSpc>
                <a:spcPct val="90000"/>
              </a:lnSpc>
              <a:buFont typeface="Wingdings" panose="05000000000000000000" pitchFamily="2" charset="2"/>
              <a:buNone/>
              <a:defRPr/>
            </a:pPr>
            <a:endParaRPr lang="en-US" altLang="en-US" sz="2800" dirty="0" smtClean="0">
              <a:latin typeface="Papyrus" pitchFamily="66" charset="0"/>
            </a:endParaRPr>
          </a:p>
          <a:p>
            <a:pPr eaLnBrk="1" hangingPunct="1">
              <a:lnSpc>
                <a:spcPct val="90000"/>
              </a:lnSpc>
              <a:buFont typeface="Wingdings" panose="05000000000000000000" pitchFamily="2" charset="2"/>
              <a:buNone/>
              <a:defRPr/>
            </a:pPr>
            <a:r>
              <a:rPr lang="en-US" altLang="en-US" sz="2800" dirty="0" smtClean="0">
                <a:latin typeface="Papyrus" pitchFamily="66" charset="0"/>
              </a:rPr>
              <a:t>  the vision that directs our services.</a:t>
            </a:r>
          </a:p>
        </p:txBody>
      </p:sp>
      <p:pic>
        <p:nvPicPr>
          <p:cNvPr id="92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
            <a:ext cx="4343400" cy="2865438"/>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CAB37ACD"/>
          <p:cNvPicPr>
            <a:picLocks noChangeAspect="1" noChangeArrowheads="1"/>
          </p:cNvPicPr>
          <p:nvPr/>
        </p:nvPicPr>
        <p:blipFill>
          <a:blip r:embed="rId4">
            <a:extLst>
              <a:ext uri="{28A0092B-C50C-407E-A947-70E740481C1C}">
                <a14:useLocalDpi xmlns:a14="http://schemas.microsoft.com/office/drawing/2010/main" val="0"/>
              </a:ext>
            </a:extLst>
          </a:blip>
          <a:srcRect l="20506" t="10933" r="16408" b="24400"/>
          <a:stretch>
            <a:fillRect/>
          </a:stretch>
        </p:blipFill>
        <p:spPr bwMode="auto">
          <a:xfrm>
            <a:off x="6507163" y="3017838"/>
            <a:ext cx="2520950" cy="3657600"/>
          </a:xfrm>
          <a:prstGeom prst="rect">
            <a:avLst/>
          </a:prstGeom>
          <a:noFill/>
          <a:ln>
            <a:noFill/>
          </a:ln>
          <a:effectLst>
            <a:softEdge rad="177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363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5867400" cy="868362"/>
          </a:xfrm>
        </p:spPr>
        <p:txBody>
          <a:bodyPr/>
          <a:lstStyle/>
          <a:p>
            <a:pPr eaLnBrk="1" hangingPunct="1">
              <a:defRPr/>
            </a:pPr>
            <a:r>
              <a:rPr lang="en-US" altLang="en-US" sz="3600" smtClean="0">
                <a:latin typeface="Papyrus" pitchFamily="66" charset="0"/>
              </a:rPr>
              <a:t>Mission is</a:t>
            </a:r>
          </a:p>
        </p:txBody>
      </p:sp>
      <p:sp>
        <p:nvSpPr>
          <p:cNvPr id="55299" name="Rectangle 3"/>
          <p:cNvSpPr>
            <a:spLocks noGrp="1" noChangeArrowheads="1"/>
          </p:cNvSpPr>
          <p:nvPr>
            <p:ph type="body" idx="1"/>
          </p:nvPr>
        </p:nvSpPr>
        <p:spPr>
          <a:xfrm>
            <a:off x="304800" y="1143000"/>
            <a:ext cx="8229600" cy="4525963"/>
          </a:xfrm>
        </p:spPr>
        <p:txBody>
          <a:bodyPr/>
          <a:lstStyle/>
          <a:p>
            <a:pPr eaLnBrk="1" hangingPunct="1">
              <a:buFont typeface="Wingdings" panose="05000000000000000000" pitchFamily="2" charset="2"/>
              <a:buNone/>
              <a:defRPr/>
            </a:pPr>
            <a:r>
              <a:rPr lang="en-US" altLang="en-US" dirty="0" smtClean="0">
                <a:latin typeface="Papyrus" pitchFamily="66" charset="0"/>
              </a:rPr>
              <a:t>the essence,</a:t>
            </a:r>
          </a:p>
          <a:p>
            <a:pPr eaLnBrk="1" hangingPunct="1">
              <a:buFont typeface="Wingdings" panose="05000000000000000000" pitchFamily="2" charset="2"/>
              <a:buNone/>
              <a:defRPr/>
            </a:pPr>
            <a:r>
              <a:rPr lang="en-US" altLang="en-US" dirty="0" smtClean="0">
                <a:latin typeface="Papyrus" pitchFamily="66" charset="0"/>
              </a:rPr>
              <a:t> the central purpose of </a:t>
            </a:r>
          </a:p>
          <a:p>
            <a:pPr eaLnBrk="1" hangingPunct="1">
              <a:buFont typeface="Wingdings" panose="05000000000000000000" pitchFamily="2" charset="2"/>
              <a:buNone/>
              <a:defRPr/>
            </a:pPr>
            <a:r>
              <a:rPr lang="en-US" altLang="en-US" dirty="0" smtClean="0">
                <a:latin typeface="Papyrus" pitchFamily="66" charset="0"/>
              </a:rPr>
              <a:t>all works in the name of the</a:t>
            </a:r>
          </a:p>
          <a:p>
            <a:pPr eaLnBrk="1" hangingPunct="1">
              <a:buFont typeface="Wingdings" panose="05000000000000000000" pitchFamily="2" charset="2"/>
              <a:buNone/>
              <a:defRPr/>
            </a:pPr>
            <a:r>
              <a:rPr lang="en-US" altLang="en-US" dirty="0" smtClean="0">
                <a:latin typeface="Papyrus" pitchFamily="66" charset="0"/>
              </a:rPr>
              <a:t>Sisters of St Joseph</a:t>
            </a:r>
          </a:p>
          <a:p>
            <a:pPr eaLnBrk="1" hangingPunct="1">
              <a:buFont typeface="Wingdings" panose="05000000000000000000" pitchFamily="2" charset="2"/>
              <a:buNone/>
              <a:defRPr/>
            </a:pPr>
            <a:endParaRPr lang="en-US" altLang="en-US" dirty="0" smtClean="0">
              <a:latin typeface="Papyrus" pitchFamily="66" charset="0"/>
            </a:endParaRPr>
          </a:p>
          <a:p>
            <a:pPr eaLnBrk="1" hangingPunct="1">
              <a:buFont typeface="Wingdings" panose="05000000000000000000" pitchFamily="2" charset="2"/>
              <a:buNone/>
              <a:defRPr/>
            </a:pPr>
            <a:r>
              <a:rPr lang="en-US" altLang="en-US" dirty="0">
                <a:latin typeface="Papyrus" pitchFamily="66" charset="0"/>
              </a:rPr>
              <a:t>T</a:t>
            </a:r>
            <a:r>
              <a:rPr lang="en-US" altLang="en-US" dirty="0" smtClean="0">
                <a:latin typeface="Papyrus" pitchFamily="66" charset="0"/>
              </a:rPr>
              <a:t>he basic raison </a:t>
            </a:r>
            <a:r>
              <a:rPr lang="en-US" altLang="en-US" dirty="0" err="1" smtClean="0">
                <a:latin typeface="Papyrus" pitchFamily="66" charset="0"/>
              </a:rPr>
              <a:t>d’etre</a:t>
            </a:r>
            <a:endParaRPr lang="en-US" altLang="en-US" dirty="0" smtClean="0">
              <a:latin typeface="Papyrus" pitchFamily="66" charset="0"/>
            </a:endParaRPr>
          </a:p>
          <a:p>
            <a:pPr eaLnBrk="1" hangingPunct="1">
              <a:buFont typeface="Wingdings" panose="05000000000000000000" pitchFamily="2" charset="2"/>
              <a:buNone/>
              <a:defRPr/>
            </a:pPr>
            <a:r>
              <a:rPr lang="en-US" altLang="en-US" dirty="0" smtClean="0">
                <a:latin typeface="Papyrus" pitchFamily="66" charset="0"/>
              </a:rPr>
              <a:t> for our works.</a:t>
            </a:r>
          </a:p>
          <a:p>
            <a:pPr eaLnBrk="1" hangingPunct="1">
              <a:buFont typeface="Wingdings" panose="05000000000000000000" pitchFamily="2" charset="2"/>
              <a:buNone/>
              <a:defRPr/>
            </a:pPr>
            <a:endParaRPr lang="en-US" altLang="en-US" dirty="0" smtClean="0">
              <a:latin typeface="Papyrus" pitchFamily="66" charset="0"/>
            </a:endParaRPr>
          </a:p>
        </p:txBody>
      </p:sp>
      <p:pic>
        <p:nvPicPr>
          <p:cNvPr id="10244" name="Picture 4" descr="mmkill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1000"/>
            <a:ext cx="2330450" cy="314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frw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505200"/>
            <a:ext cx="2076450" cy="314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Rectangle 6"/>
          <p:cNvSpPr>
            <a:spLocks noChangeArrowheads="1"/>
          </p:cNvSpPr>
          <p:nvPr/>
        </p:nvSpPr>
        <p:spPr bwMode="auto">
          <a:xfrm>
            <a:off x="304800" y="5638800"/>
            <a:ext cx="5422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3200">
                <a:latin typeface="Papyrus" panose="03070502060502030205" pitchFamily="66" charset="0"/>
              </a:rPr>
              <a:t>“Mission implies movement.”</a:t>
            </a:r>
          </a:p>
          <a:p>
            <a:pPr eaLnBrk="1" hangingPunct="1"/>
            <a:r>
              <a:rPr lang="en-AU" altLang="en-US" sz="3200">
                <a:latin typeface="Papyrus" panose="03070502060502030205" pitchFamily="66" charset="0"/>
              </a:rPr>
              <a:t>				</a:t>
            </a:r>
            <a:r>
              <a:rPr lang="en-AU" altLang="en-US" sz="1600" b="1">
                <a:latin typeface="Papyrus" panose="03070502060502030205" pitchFamily="66" charset="0"/>
              </a:rPr>
              <a:t>Anthony Gittens</a:t>
            </a:r>
            <a:endParaRPr lang="en-US" altLang="en-US" sz="3200">
              <a:latin typeface="Papyrus" panose="03070502060502030205" pitchFamily="66" charset="0"/>
            </a:endParaRPr>
          </a:p>
        </p:txBody>
      </p:sp>
    </p:spTree>
    <p:extLst>
      <p:ext uri="{BB962C8B-B14F-4D97-AF65-F5344CB8AC3E}">
        <p14:creationId xmlns:p14="http://schemas.microsoft.com/office/powerpoint/2010/main" val="3818187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2" name="Group 1"/>
          <p:cNvGrpSpPr/>
          <p:nvPr/>
        </p:nvGrpSpPr>
        <p:grpSpPr>
          <a:xfrm>
            <a:off x="228601" y="130631"/>
            <a:ext cx="8686800" cy="1146628"/>
            <a:chOff x="304801" y="217715"/>
            <a:chExt cx="11582400" cy="1146628"/>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6125025" y="348344"/>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sp>
        <p:nvSpPr>
          <p:cNvPr id="6" name="TextBox 5"/>
          <p:cNvSpPr txBox="1"/>
          <p:nvPr/>
        </p:nvSpPr>
        <p:spPr>
          <a:xfrm>
            <a:off x="266697" y="1484784"/>
            <a:ext cx="8654144" cy="5139869"/>
          </a:xfrm>
          <a:prstGeom prst="rect">
            <a:avLst/>
          </a:prstGeom>
          <a:solidFill>
            <a:schemeClr val="tx2">
              <a:lumMod val="40000"/>
              <a:lumOff val="60000"/>
            </a:schemeClr>
          </a:solidFill>
          <a:effectLst>
            <a:softEdge rad="127000"/>
          </a:effectLst>
          <a:scene3d>
            <a:camera prst="orthographicFront"/>
            <a:lightRig rig="threePt" dir="t"/>
          </a:scene3d>
          <a:sp3d>
            <a:bevelT w="152400" h="50800" prst="softRound"/>
          </a:sp3d>
        </p:spPr>
        <p:txBody>
          <a:bodyPr wrap="square" rtlCol="0">
            <a:spAutoFit/>
          </a:bodyPr>
          <a:lstStyle/>
          <a:p>
            <a:pPr algn="ctr"/>
            <a:r>
              <a:rPr lang="en-AU" sz="3200" b="1" dirty="0" smtClean="0"/>
              <a:t>         Questions </a:t>
            </a:r>
            <a:r>
              <a:rPr lang="en-AU" sz="3200" b="1" dirty="0"/>
              <a:t>for reflection</a:t>
            </a:r>
            <a:endParaRPr lang="en-AU" sz="3200" dirty="0"/>
          </a:p>
          <a:p>
            <a:r>
              <a:rPr lang="en-AU" sz="3200" dirty="0" smtClean="0"/>
              <a:t>Shared </a:t>
            </a:r>
            <a:r>
              <a:rPr lang="en-AU" sz="3200" dirty="0"/>
              <a:t>and/or </a:t>
            </a:r>
            <a:r>
              <a:rPr lang="en-AU" sz="3200" dirty="0" smtClean="0"/>
              <a:t>personal</a:t>
            </a:r>
            <a:endParaRPr lang="en-AU" sz="3200" dirty="0"/>
          </a:p>
          <a:p>
            <a:pPr lvl="0"/>
            <a:r>
              <a:rPr lang="en-AU" sz="3600" dirty="0"/>
              <a:t>W</a:t>
            </a:r>
            <a:r>
              <a:rPr lang="en-AU" sz="3200" dirty="0"/>
              <a:t>here have you experienced the healing caring and teaching mission of Jesus in your life</a:t>
            </a:r>
            <a:r>
              <a:rPr lang="en-AU" sz="3200" dirty="0" smtClean="0"/>
              <a:t>?</a:t>
            </a:r>
          </a:p>
          <a:p>
            <a:pPr lvl="0"/>
            <a:endParaRPr lang="en-AU" sz="3200" dirty="0"/>
          </a:p>
          <a:p>
            <a:pPr lvl="0"/>
            <a:r>
              <a:rPr lang="en-AU" sz="3600" dirty="0"/>
              <a:t>H</a:t>
            </a:r>
            <a:r>
              <a:rPr lang="en-AU" sz="3200" dirty="0"/>
              <a:t>ow has this affected you and impacted on how you are in your work</a:t>
            </a:r>
            <a:r>
              <a:rPr lang="en-AU" sz="3200" dirty="0" smtClean="0"/>
              <a:t>?</a:t>
            </a:r>
          </a:p>
          <a:p>
            <a:pPr lvl="0"/>
            <a:endParaRPr lang="en-AU" sz="3200" dirty="0" smtClean="0"/>
          </a:p>
          <a:p>
            <a:pPr lvl="0"/>
            <a:r>
              <a:rPr lang="en-AU" sz="3200" dirty="0" smtClean="0"/>
              <a:t>What is the </a:t>
            </a:r>
            <a:r>
              <a:rPr lang="en-AU" sz="3200" dirty="0"/>
              <a:t>place of your </a:t>
            </a:r>
            <a:r>
              <a:rPr lang="en-AU" sz="3200" dirty="0" smtClean="0"/>
              <a:t>organisation/ministry in </a:t>
            </a:r>
            <a:r>
              <a:rPr lang="en-AU" sz="3200" dirty="0"/>
              <a:t>the Mission of God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9941" y="1628800"/>
            <a:ext cx="808910" cy="982151"/>
          </a:xfrm>
          <a:prstGeom prst="rect">
            <a:avLst/>
          </a:prstGeom>
        </p:spPr>
      </p:pic>
    </p:spTree>
    <p:extLst>
      <p:ext uri="{BB962C8B-B14F-4D97-AF65-F5344CB8AC3E}">
        <p14:creationId xmlns:p14="http://schemas.microsoft.com/office/powerpoint/2010/main" val="1293144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56" y="1238584"/>
            <a:ext cx="842152" cy="1122870"/>
          </a:xfrm>
          <a:prstGeom prst="rect">
            <a:avLst/>
          </a:prstGeom>
        </p:spPr>
      </p:pic>
      <p:grpSp>
        <p:nvGrpSpPr>
          <p:cNvPr id="2" name="Group 1"/>
          <p:cNvGrpSpPr/>
          <p:nvPr/>
        </p:nvGrpSpPr>
        <p:grpSpPr>
          <a:xfrm>
            <a:off x="228601" y="130631"/>
            <a:ext cx="8686800" cy="1146628"/>
            <a:chOff x="304801" y="217715"/>
            <a:chExt cx="11582400" cy="1146628"/>
          </a:xfrm>
        </p:grpSpPr>
        <p:sp>
          <p:nvSpPr>
            <p:cNvPr id="3" name="Rectangle 2"/>
            <p:cNvSpPr/>
            <p:nvPr/>
          </p:nvSpPr>
          <p:spPr>
            <a:xfrm>
              <a:off x="304801" y="217715"/>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5" name="TextBox 4"/>
            <p:cNvSpPr txBox="1"/>
            <p:nvPr/>
          </p:nvSpPr>
          <p:spPr>
            <a:xfrm>
              <a:off x="6125025" y="348344"/>
              <a:ext cx="5588000" cy="954107"/>
            </a:xfrm>
            <a:prstGeom prst="rect">
              <a:avLst/>
            </a:prstGeom>
            <a:noFill/>
          </p:spPr>
          <p:txBody>
            <a:bodyPr wrap="square" rtlCol="0">
              <a:spAutoFit/>
            </a:bodyPr>
            <a:lstStyle/>
            <a:p>
              <a:r>
                <a:rPr lang="en-AU" sz="2800" dirty="0" smtClean="0"/>
                <a:t>2.Healing/Caring/Teaching </a:t>
              </a:r>
              <a:r>
                <a:rPr lang="en-AU" sz="2800" dirty="0"/>
                <a:t>M</a:t>
              </a:r>
              <a:r>
                <a:rPr lang="en-AU" sz="2800" dirty="0" smtClean="0"/>
                <a:t>ission of Jesus</a:t>
              </a:r>
            </a:p>
          </p:txBody>
        </p:sp>
      </p:grpSp>
      <p:sp>
        <p:nvSpPr>
          <p:cNvPr id="6" name="TextBox 5"/>
          <p:cNvSpPr txBox="1"/>
          <p:nvPr/>
        </p:nvSpPr>
        <p:spPr>
          <a:xfrm>
            <a:off x="379648" y="2217053"/>
            <a:ext cx="8545286" cy="4524315"/>
          </a:xfrm>
          <a:prstGeom prst="rect">
            <a:avLst/>
          </a:prstGeom>
          <a:solidFill>
            <a:schemeClr val="tx2">
              <a:lumMod val="40000"/>
              <a:lumOff val="60000"/>
            </a:schemeClr>
          </a:solidFill>
          <a:effectLst>
            <a:softEdge rad="127000"/>
          </a:effectLst>
          <a:scene3d>
            <a:camera prst="orthographicFront"/>
            <a:lightRig rig="threePt" dir="t"/>
          </a:scene3d>
          <a:sp3d>
            <a:bevelT prst="convex"/>
          </a:sp3d>
        </p:spPr>
        <p:txBody>
          <a:bodyPr wrap="square" rtlCol="0">
            <a:spAutoFit/>
          </a:bodyPr>
          <a:lstStyle/>
          <a:p>
            <a:r>
              <a:rPr lang="en-AU" sz="3200" b="1" dirty="0"/>
              <a:t>Something to pursue if you have an interest</a:t>
            </a:r>
            <a:endParaRPr lang="en-AU" sz="3200" dirty="0"/>
          </a:p>
          <a:p>
            <a:r>
              <a:rPr lang="en-AU" sz="3200" dirty="0"/>
              <a:t>Write a poem or a </a:t>
            </a:r>
            <a:r>
              <a:rPr lang="en-AU" sz="3200" dirty="0" smtClean="0"/>
              <a:t>psalm</a:t>
            </a:r>
          </a:p>
          <a:p>
            <a:r>
              <a:rPr lang="en-AU" sz="3200" dirty="0"/>
              <a:t>Declaration of Human </a:t>
            </a:r>
            <a:r>
              <a:rPr lang="en-AU" sz="3200" dirty="0" smtClean="0"/>
              <a:t>rights</a:t>
            </a:r>
            <a:endParaRPr lang="en-AU" sz="3200" dirty="0"/>
          </a:p>
          <a:p>
            <a:r>
              <a:rPr lang="en-AU" sz="3200" dirty="0"/>
              <a:t>Create an </a:t>
            </a:r>
            <a:r>
              <a:rPr lang="en-AU" sz="3200" dirty="0" smtClean="0"/>
              <a:t>artwork</a:t>
            </a:r>
            <a:endParaRPr lang="en-AU" sz="3200" dirty="0"/>
          </a:p>
          <a:p>
            <a:r>
              <a:rPr lang="en-AU" sz="3200" dirty="0"/>
              <a:t>Watch a movie </a:t>
            </a:r>
            <a:r>
              <a:rPr lang="en-AU" sz="3200" dirty="0" smtClean="0"/>
              <a:t>“</a:t>
            </a:r>
            <a:r>
              <a:rPr lang="en-AU" sz="3200" i="1" dirty="0" smtClean="0"/>
              <a:t>Babette’s Feast</a:t>
            </a:r>
            <a:r>
              <a:rPr lang="en-AU" sz="3200" dirty="0" smtClean="0"/>
              <a:t>”,  </a:t>
            </a:r>
            <a:r>
              <a:rPr lang="en-AU" sz="3200" dirty="0"/>
              <a:t>or </a:t>
            </a:r>
            <a:r>
              <a:rPr lang="en-AU" sz="3200" dirty="0" smtClean="0"/>
              <a:t>“</a:t>
            </a:r>
            <a:r>
              <a:rPr lang="en-AU" sz="3200" i="1" dirty="0" smtClean="0"/>
              <a:t>Eat</a:t>
            </a:r>
            <a:r>
              <a:rPr lang="en-AU" sz="3200" i="1" dirty="0"/>
              <a:t>, </a:t>
            </a:r>
            <a:r>
              <a:rPr lang="en-AU" sz="3200" i="1" dirty="0" smtClean="0"/>
              <a:t>Love</a:t>
            </a:r>
            <a:r>
              <a:rPr lang="en-AU" sz="3200" i="1" dirty="0"/>
              <a:t>, </a:t>
            </a:r>
            <a:r>
              <a:rPr lang="en-AU" sz="3200" i="1" dirty="0" smtClean="0"/>
              <a:t>Pray”</a:t>
            </a:r>
          </a:p>
          <a:p>
            <a:r>
              <a:rPr lang="en-AU" sz="3200" dirty="0" smtClean="0"/>
              <a:t>Read </a:t>
            </a:r>
            <a:r>
              <a:rPr lang="en-AU" sz="3200" dirty="0"/>
              <a:t>or see the movie </a:t>
            </a:r>
            <a:r>
              <a:rPr lang="en-AU" sz="3200" dirty="0" smtClean="0"/>
              <a:t>:”</a:t>
            </a:r>
            <a:r>
              <a:rPr lang="en-AU" sz="3200" i="1" dirty="0" smtClean="0"/>
              <a:t>Tuesdays </a:t>
            </a:r>
            <a:r>
              <a:rPr lang="en-AU" sz="3200" i="1" dirty="0"/>
              <a:t>with </a:t>
            </a:r>
            <a:r>
              <a:rPr lang="en-AU" sz="3200" i="1" dirty="0" smtClean="0"/>
              <a:t>Morrie”</a:t>
            </a:r>
            <a:r>
              <a:rPr lang="en-AU" sz="3200" dirty="0" smtClean="0"/>
              <a:t>. </a:t>
            </a:r>
            <a:r>
              <a:rPr lang="en-AU" sz="3200" dirty="0"/>
              <a:t>Mitch </a:t>
            </a:r>
            <a:r>
              <a:rPr lang="en-AU" sz="3200" dirty="0" err="1" smtClean="0"/>
              <a:t>Albom</a:t>
            </a:r>
            <a:endParaRPr lang="en-AU" sz="3200" dirty="0" smtClean="0"/>
          </a:p>
          <a:p>
            <a:endParaRPr lang="en-AU" sz="3200" dirty="0"/>
          </a:p>
        </p:txBody>
      </p:sp>
      <p:sp>
        <p:nvSpPr>
          <p:cNvPr id="8" name="Action Button: Home 7">
            <a:hlinkClick r:id="rId4" action="ppaction://hlinksldjump" highlightClick="1"/>
          </p:cNvPr>
          <p:cNvSpPr/>
          <p:nvPr/>
        </p:nvSpPr>
        <p:spPr>
          <a:xfrm>
            <a:off x="7884368" y="5949280"/>
            <a:ext cx="1031033" cy="7920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10775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44659443"/>
              </p:ext>
            </p:extLst>
          </p:nvPr>
        </p:nvGraphicFramePr>
        <p:xfrm>
          <a:off x="2922712" y="2204864"/>
          <a:ext cx="3200400" cy="4495035"/>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xmlns="" val="20000"/>
                    </a:ext>
                  </a:extLst>
                </a:gridCol>
              </a:tblGrid>
              <a:tr h="5312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Introduction</a:t>
                      </a:r>
                      <a:endParaRPr lang="en-AU" dirty="0"/>
                    </a:p>
                  </a:txBody>
                  <a:tcPr marL="68580" marR="68580">
                    <a:solidFill>
                      <a:schemeClr val="accent3">
                        <a:lumMod val="60000"/>
                        <a:lumOff val="40000"/>
                      </a:schemeClr>
                    </a:solidFill>
                  </a:tcPr>
                </a:tc>
                <a:extLst>
                  <a:ext uri="{0D108BD9-81ED-4DB2-BD59-A6C34878D82A}">
                    <a16:rowId xmlns:a16="http://schemas.microsoft.com/office/drawing/2014/main" xmlns="" val="10000"/>
                  </a:ext>
                </a:extLst>
              </a:tr>
              <a:tr h="9940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Healing/Caring/Teaching Mission of Jesus</a:t>
                      </a:r>
                    </a:p>
                    <a:p>
                      <a:endParaRPr lang="en-AU" dirty="0"/>
                    </a:p>
                  </a:txBody>
                  <a:tcPr marL="68580" marR="68580">
                    <a:solidFill>
                      <a:schemeClr val="accent3">
                        <a:lumMod val="60000"/>
                        <a:lumOff val="40000"/>
                      </a:schemeClr>
                    </a:solidFill>
                  </a:tcPr>
                </a:tc>
                <a:extLst>
                  <a:ext uri="{0D108BD9-81ED-4DB2-BD59-A6C34878D82A}">
                    <a16:rowId xmlns:a16="http://schemas.microsoft.com/office/drawing/2014/main" xmlns="" val="10001"/>
                  </a:ext>
                </a:extLst>
              </a:tr>
              <a:tr h="10602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000" b="1" dirty="0" smtClean="0">
                          <a:solidFill>
                            <a:schemeClr val="bg1"/>
                          </a:solidFill>
                        </a:rPr>
                        <a:t>Julian </a:t>
                      </a:r>
                      <a:r>
                        <a:rPr lang="en-AU" sz="2000" b="1" dirty="0" err="1" smtClean="0">
                          <a:solidFill>
                            <a:schemeClr val="bg1"/>
                          </a:solidFill>
                        </a:rPr>
                        <a:t>Tenison</a:t>
                      </a:r>
                      <a:r>
                        <a:rPr lang="en-AU" sz="2000" b="1" dirty="0" smtClean="0">
                          <a:solidFill>
                            <a:schemeClr val="bg1"/>
                          </a:solidFill>
                        </a:rPr>
                        <a:t> Woods and Mary </a:t>
                      </a:r>
                      <a:r>
                        <a:rPr lang="en-AU" sz="2000" b="1" dirty="0" err="1" smtClean="0">
                          <a:solidFill>
                            <a:schemeClr val="bg1"/>
                          </a:solidFill>
                        </a:rPr>
                        <a:t>MacKillop</a:t>
                      </a:r>
                      <a:endParaRPr lang="en-AU" sz="2000" b="1" dirty="0" smtClean="0">
                        <a:solidFill>
                          <a:schemeClr val="bg1"/>
                        </a:solidFill>
                      </a:endParaRPr>
                    </a:p>
                    <a:p>
                      <a:endParaRPr lang="en-AU" dirty="0"/>
                    </a:p>
                  </a:txBody>
                  <a:tcPr marL="68580" marR="68580">
                    <a:solidFill>
                      <a:schemeClr val="accent3">
                        <a:lumMod val="75000"/>
                      </a:schemeClr>
                    </a:solidFill>
                  </a:tcPr>
                </a:tc>
                <a:extLst>
                  <a:ext uri="{0D108BD9-81ED-4DB2-BD59-A6C34878D82A}">
                    <a16:rowId xmlns:a16="http://schemas.microsoft.com/office/drawing/2014/main" xmlns="" val="10002"/>
                  </a:ext>
                </a:extLst>
              </a:tr>
              <a:tr h="526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Charism (Spirituality)</a:t>
                      </a:r>
                      <a:endParaRPr lang="en-AU" dirty="0"/>
                    </a:p>
                  </a:txBody>
                  <a:tcPr marL="68580" marR="68580">
                    <a:solidFill>
                      <a:schemeClr val="accent3">
                        <a:lumMod val="60000"/>
                        <a:lumOff val="40000"/>
                      </a:schemeClr>
                    </a:solidFill>
                  </a:tcPr>
                </a:tc>
                <a:extLst>
                  <a:ext uri="{0D108BD9-81ED-4DB2-BD59-A6C34878D82A}">
                    <a16:rowId xmlns:a16="http://schemas.microsoft.com/office/drawing/2014/main" xmlns="" val="10003"/>
                  </a:ext>
                </a:extLst>
              </a:tr>
              <a:tr h="5479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Place of Joseph</a:t>
                      </a:r>
                      <a:endParaRPr lang="en-AU" dirty="0"/>
                    </a:p>
                  </a:txBody>
                  <a:tcPr marL="68580" marR="68580">
                    <a:solidFill>
                      <a:schemeClr val="accent3">
                        <a:lumMod val="60000"/>
                        <a:lumOff val="40000"/>
                      </a:schemeClr>
                    </a:solidFill>
                  </a:tcPr>
                </a:tc>
                <a:extLst>
                  <a:ext uri="{0D108BD9-81ED-4DB2-BD59-A6C34878D82A}">
                    <a16:rowId xmlns:a16="http://schemas.microsoft.com/office/drawing/2014/main" xmlns="" val="10004"/>
                  </a:ext>
                </a:extLst>
              </a:tr>
              <a:tr h="8346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Dignity for all Life and Especially People who have Fewer Choices.</a:t>
                      </a:r>
                      <a:endParaRPr lang="en-AU" dirty="0"/>
                    </a:p>
                  </a:txBody>
                  <a:tcPr marL="68580" marR="68580">
                    <a:solidFill>
                      <a:schemeClr val="accent3">
                        <a:lumMod val="60000"/>
                        <a:lumOff val="40000"/>
                      </a:schemeClr>
                    </a:solidFill>
                  </a:tcPr>
                </a:tc>
                <a:extLst>
                  <a:ext uri="{0D108BD9-81ED-4DB2-BD59-A6C34878D82A}">
                    <a16:rowId xmlns:a16="http://schemas.microsoft.com/office/drawing/2014/main" xmlns="" val="10005"/>
                  </a:ext>
                </a:extLst>
              </a:tr>
            </a:tbl>
          </a:graphicData>
        </a:graphic>
      </p:graphicFrame>
      <p:grpSp>
        <p:nvGrpSpPr>
          <p:cNvPr id="3" name="Group 2"/>
          <p:cNvGrpSpPr/>
          <p:nvPr/>
        </p:nvGrpSpPr>
        <p:grpSpPr>
          <a:xfrm>
            <a:off x="179512" y="0"/>
            <a:ext cx="8719456" cy="1357081"/>
            <a:chOff x="304801" y="199710"/>
            <a:chExt cx="11625941" cy="1357081"/>
          </a:xfrm>
          <a:solidFill>
            <a:schemeClr val="accent3">
              <a:lumMod val="75000"/>
            </a:schemeClr>
          </a:solidFill>
        </p:grpSpPr>
        <p:sp>
          <p:nvSpPr>
            <p:cNvPr id="2" name="Rectangle 1"/>
            <p:cNvSpPr/>
            <p:nvPr/>
          </p:nvSpPr>
          <p:spPr>
            <a:xfrm>
              <a:off x="304801" y="199710"/>
              <a:ext cx="11582400" cy="1357081"/>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48342" y="468643"/>
              <a:ext cx="5167085" cy="830997"/>
            </a:xfrm>
            <a:prstGeom prst="rect">
              <a:avLst/>
            </a:prstGeom>
            <a:grpFill/>
            <a:ln>
              <a:solidFill>
                <a:schemeClr val="accent3"/>
              </a:solidFill>
            </a:ln>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9" name="TextBox 8"/>
            <p:cNvSpPr txBox="1"/>
            <p:nvPr/>
          </p:nvSpPr>
          <p:spPr>
            <a:xfrm>
              <a:off x="5969430" y="316342"/>
              <a:ext cx="5961312" cy="954107"/>
            </a:xfrm>
            <a:prstGeom prst="rect">
              <a:avLst/>
            </a:prstGeom>
            <a:grpFill/>
            <a:ln>
              <a:solidFill>
                <a:schemeClr val="accent3"/>
              </a:solidFill>
            </a:ln>
          </p:spPr>
          <p:txBody>
            <a:bodyPr wrap="square" rtlCol="0">
              <a:spAutoFit/>
            </a:bodyPr>
            <a:lstStyle/>
            <a:p>
              <a:pPr>
                <a:defRPr/>
              </a:pPr>
              <a:r>
                <a:rPr lang="en-AU" sz="2800" dirty="0"/>
                <a:t>3. </a:t>
              </a:r>
              <a:r>
                <a:rPr lang="en-AU" sz="2800" dirty="0" smtClean="0"/>
                <a:t>Julian </a:t>
              </a:r>
              <a:r>
                <a:rPr lang="en-AU" sz="2800" dirty="0" err="1" smtClean="0"/>
                <a:t>Tenison</a:t>
              </a:r>
              <a:r>
                <a:rPr lang="en-AU" sz="2800" dirty="0" smtClean="0"/>
                <a:t> Woods and Mary </a:t>
              </a:r>
              <a:r>
                <a:rPr lang="en-AU" sz="2800" dirty="0" err="1" smtClean="0"/>
                <a:t>MacKillop</a:t>
              </a:r>
              <a:endParaRPr lang="en-AU" sz="2800" dirty="0"/>
            </a:p>
          </p:txBody>
        </p:sp>
      </p:gr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1" y="2204864"/>
            <a:ext cx="2843808" cy="4248471"/>
          </a:xfrm>
          <a:prstGeom prst="rect">
            <a:avLst/>
          </a:prstGeom>
          <a:effectLst>
            <a:softEdge rad="1143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59" y="2204864"/>
            <a:ext cx="2898145" cy="3960440"/>
          </a:xfrm>
          <a:prstGeom prst="rect">
            <a:avLst/>
          </a:prstGeom>
          <a:ln>
            <a:noFill/>
          </a:ln>
          <a:effectLst>
            <a:softEdge rad="112500"/>
          </a:effectLst>
        </p:spPr>
      </p:pic>
    </p:spTree>
    <p:extLst>
      <p:ext uri="{BB962C8B-B14F-4D97-AF65-F5344CB8AC3E}">
        <p14:creationId xmlns:p14="http://schemas.microsoft.com/office/powerpoint/2010/main" val="343912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8601" y="1031422"/>
            <a:ext cx="8686800" cy="85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8" name="TextBox 7"/>
          <p:cNvSpPr txBox="1"/>
          <p:nvPr/>
        </p:nvSpPr>
        <p:spPr>
          <a:xfrm>
            <a:off x="261257" y="1208732"/>
            <a:ext cx="3875314" cy="646331"/>
          </a:xfrm>
          <a:prstGeom prst="rect">
            <a:avLst/>
          </a:prstGeom>
          <a:noFill/>
        </p:spPr>
        <p:txBody>
          <a:bodyPr wrap="square" rtlCol="0">
            <a:spAutoFit/>
          </a:bodyPr>
          <a:lstStyle/>
          <a:p>
            <a:r>
              <a:rPr lang="en-AU" b="1" dirty="0"/>
              <a:t>Module 1 : </a:t>
            </a:r>
            <a:r>
              <a:rPr lang="en-AU" b="1" dirty="0" err="1"/>
              <a:t>Josephite</a:t>
            </a:r>
            <a:r>
              <a:rPr lang="en-AU" b="1" dirty="0"/>
              <a:t> </a:t>
            </a:r>
            <a:r>
              <a:rPr lang="en-AU" b="1" dirty="0" err="1"/>
              <a:t>Charism</a:t>
            </a:r>
            <a:r>
              <a:rPr lang="en-AU" b="1" dirty="0"/>
              <a:t>/Values/Philosophy</a:t>
            </a:r>
            <a:endParaRPr lang="en-AU" sz="1350" b="1" dirty="0"/>
          </a:p>
        </p:txBody>
      </p:sp>
      <p:sp>
        <p:nvSpPr>
          <p:cNvPr id="10" name="TextBox 9"/>
          <p:cNvSpPr txBox="1"/>
          <p:nvPr/>
        </p:nvSpPr>
        <p:spPr>
          <a:xfrm>
            <a:off x="3657600" y="2087567"/>
            <a:ext cx="5257801" cy="338554"/>
          </a:xfrm>
          <a:prstGeom prst="rect">
            <a:avLst/>
          </a:prstGeom>
          <a:solidFill>
            <a:srgbClr val="79DCFF">
              <a:alpha val="56000"/>
            </a:srgbClr>
          </a:solidFill>
          <a:effectLst>
            <a:softEdge rad="127000"/>
          </a:effectLst>
        </p:spPr>
        <p:txBody>
          <a:bodyPr wrap="square" rtlCol="0">
            <a:spAutoFit/>
          </a:bodyPr>
          <a:lstStyle/>
          <a:p>
            <a:endParaRPr lang="en-AU" sz="1600" dirty="0"/>
          </a:p>
        </p:txBody>
      </p:sp>
      <p:graphicFrame>
        <p:nvGraphicFramePr>
          <p:cNvPr id="7" name="Table 6"/>
          <p:cNvGraphicFramePr>
            <a:graphicFrameLocks noGrp="1"/>
          </p:cNvGraphicFramePr>
          <p:nvPr>
            <p:extLst>
              <p:ext uri="{D42A27DB-BD31-4B8C-83A1-F6EECF244321}">
                <p14:modId xmlns:p14="http://schemas.microsoft.com/office/powerpoint/2010/main" val="3968304779"/>
              </p:ext>
            </p:extLst>
          </p:nvPr>
        </p:nvGraphicFramePr>
        <p:xfrm>
          <a:off x="261257" y="1964871"/>
          <a:ext cx="3167744" cy="4605615"/>
        </p:xfrm>
        <a:graphic>
          <a:graphicData uri="http://schemas.openxmlformats.org/drawingml/2006/table">
            <a:tbl>
              <a:tblPr firstRow="1" bandRow="1">
                <a:tableStyleId>{5C22544A-7EE6-4342-B048-85BDC9FD1C3A}</a:tableStyleId>
              </a:tblPr>
              <a:tblGrid>
                <a:gridCol w="3167744">
                  <a:extLst>
                    <a:ext uri="{9D8B030D-6E8A-4147-A177-3AD203B41FA5}">
                      <a16:colId xmlns:a16="http://schemas.microsoft.com/office/drawing/2014/main" xmlns="" val="20000"/>
                    </a:ext>
                  </a:extLst>
                </a:gridCol>
              </a:tblGrid>
              <a:tr h="864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smtClean="0">
                          <a:hlinkClick r:id="rId3" action="ppaction://hlinksldjump"/>
                        </a:rPr>
                        <a:t>1. Introduction</a:t>
                      </a:r>
                      <a:endParaRPr lang="en-AU" dirty="0"/>
                    </a:p>
                  </a:txBody>
                  <a:tcPr marL="68580" marR="68580">
                    <a:solidFill>
                      <a:schemeClr val="accent1">
                        <a:lumMod val="40000"/>
                        <a:lumOff val="60000"/>
                      </a:schemeClr>
                    </a:solidFill>
                  </a:tcPr>
                </a:tc>
                <a:extLst>
                  <a:ext uri="{0D108BD9-81ED-4DB2-BD59-A6C34878D82A}">
                    <a16:rowId xmlns:a16="http://schemas.microsoft.com/office/drawing/2014/main" xmlns="" val="10000"/>
                  </a:ext>
                </a:extLst>
              </a:tr>
              <a:tr h="864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2. </a:t>
                      </a:r>
                      <a:r>
                        <a:rPr lang="en-AU" sz="1600" dirty="0" smtClean="0">
                          <a:hlinkClick r:id="rId4" action="ppaction://hlinksldjump"/>
                        </a:rPr>
                        <a:t>Healing/Caring/Teaching Mission of Jesus</a:t>
                      </a:r>
                      <a:endParaRPr lang="en-AU" sz="1600" dirty="0"/>
                    </a:p>
                  </a:txBody>
                  <a:tcPr marL="68580" marR="68580">
                    <a:solidFill>
                      <a:schemeClr val="accent1">
                        <a:lumMod val="60000"/>
                        <a:lumOff val="40000"/>
                      </a:schemeClr>
                    </a:solidFill>
                  </a:tcPr>
                </a:tc>
                <a:extLst>
                  <a:ext uri="{0D108BD9-81ED-4DB2-BD59-A6C34878D82A}">
                    <a16:rowId xmlns:a16="http://schemas.microsoft.com/office/drawing/2014/main" xmlns="" val="10001"/>
                  </a:ext>
                </a:extLst>
              </a:tr>
              <a:tr h="815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3</a:t>
                      </a:r>
                      <a:r>
                        <a:rPr lang="en-AU" sz="1600" dirty="0" smtClean="0">
                          <a:hlinkClick r:id="rId5" action="ppaction://hlinksldjump"/>
                        </a:rPr>
                        <a:t>Julian Tenison Woods and Mary </a:t>
                      </a:r>
                      <a:r>
                        <a:rPr lang="en-AU" sz="1600" dirty="0" err="1" smtClean="0">
                          <a:hlinkClick r:id="rId5" action="ppaction://hlinksldjump"/>
                        </a:rPr>
                        <a:t>MacKillop</a:t>
                      </a:r>
                      <a:endParaRPr lang="en-AU" sz="1600" dirty="0"/>
                    </a:p>
                  </a:txBody>
                  <a:tcPr marL="68580" marR="68580"/>
                </a:tc>
                <a:extLst>
                  <a:ext uri="{0D108BD9-81ED-4DB2-BD59-A6C34878D82A}">
                    <a16:rowId xmlns:a16="http://schemas.microsoft.com/office/drawing/2014/main" xmlns="" val="10002"/>
                  </a:ext>
                </a:extLst>
              </a:tr>
              <a:tr h="598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4.</a:t>
                      </a:r>
                      <a:r>
                        <a:rPr lang="en-AU" sz="1600" baseline="0" dirty="0" smtClean="0"/>
                        <a:t> </a:t>
                      </a:r>
                      <a:r>
                        <a:rPr lang="en-AU" sz="1600" dirty="0" smtClean="0">
                          <a:hlinkClick r:id="rId6" action="ppaction://hlinksldjump"/>
                        </a:rPr>
                        <a:t>Charism – (Spirituality)</a:t>
                      </a:r>
                      <a:endParaRPr lang="en-AU" sz="1600" dirty="0"/>
                    </a:p>
                  </a:txBody>
                  <a:tcPr marL="68580" marR="68580">
                    <a:solidFill>
                      <a:schemeClr val="accent1">
                        <a:lumMod val="60000"/>
                        <a:lumOff val="40000"/>
                      </a:schemeClr>
                    </a:solidFill>
                  </a:tcPr>
                </a:tc>
                <a:extLst>
                  <a:ext uri="{0D108BD9-81ED-4DB2-BD59-A6C34878D82A}">
                    <a16:rowId xmlns:a16="http://schemas.microsoft.com/office/drawing/2014/main" xmlns="" val="10003"/>
                  </a:ext>
                </a:extLst>
              </a:tr>
              <a:tr h="5981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5. </a:t>
                      </a:r>
                      <a:r>
                        <a:rPr lang="en-AU" sz="1600" dirty="0" smtClean="0">
                          <a:hlinkClick r:id="rId7" action="ppaction://hlinksldjump"/>
                        </a:rPr>
                        <a:t>The Place of Joseph</a:t>
                      </a:r>
                      <a:endParaRPr lang="en-AU" sz="1600" dirty="0"/>
                    </a:p>
                  </a:txBody>
                  <a:tcPr marL="68580" marR="68580"/>
                </a:tc>
                <a:extLst>
                  <a:ext uri="{0D108BD9-81ED-4DB2-BD59-A6C34878D82A}">
                    <a16:rowId xmlns:a16="http://schemas.microsoft.com/office/drawing/2014/main" xmlns="" val="10004"/>
                  </a:ext>
                </a:extLst>
              </a:tr>
              <a:tr h="864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6. </a:t>
                      </a:r>
                      <a:r>
                        <a:rPr lang="en-AU" sz="1600" dirty="0" smtClean="0">
                          <a:hlinkClick r:id="rId8" action="ppaction://hlinksldjump"/>
                        </a:rPr>
                        <a:t>Dignity for All Life and Especially People who have Fewer Choices.</a:t>
                      </a:r>
                      <a:endParaRPr lang="en-AU" sz="1600" dirty="0" smtClean="0"/>
                    </a:p>
                  </a:txBody>
                  <a:tcPr marL="68580" marR="68580">
                    <a:solidFill>
                      <a:schemeClr val="accent1">
                        <a:lumMod val="60000"/>
                        <a:lumOff val="40000"/>
                      </a:schemeClr>
                    </a:solidFill>
                  </a:tcPr>
                </a:tc>
                <a:extLst>
                  <a:ext uri="{0D108BD9-81ED-4DB2-BD59-A6C34878D82A}">
                    <a16:rowId xmlns:a16="http://schemas.microsoft.com/office/drawing/2014/main" xmlns="" val="10005"/>
                  </a:ext>
                </a:extLst>
              </a:tr>
            </a:tbl>
          </a:graphicData>
        </a:graphic>
      </p:graphicFrame>
      <p:grpSp>
        <p:nvGrpSpPr>
          <p:cNvPr id="11" name="Group 10"/>
          <p:cNvGrpSpPr/>
          <p:nvPr/>
        </p:nvGrpSpPr>
        <p:grpSpPr>
          <a:xfrm>
            <a:off x="179512" y="101601"/>
            <a:ext cx="8768546" cy="856343"/>
            <a:chOff x="239350" y="101600"/>
            <a:chExt cx="11691394" cy="856343"/>
          </a:xfrm>
        </p:grpSpPr>
        <p:sp>
          <p:nvSpPr>
            <p:cNvPr id="12" name="Rectangle 11"/>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239350" y="116631"/>
              <a:ext cx="6487885" cy="830997"/>
            </a:xfrm>
            <a:prstGeom prst="rect">
              <a:avLst/>
            </a:prstGeom>
            <a:noFill/>
          </p:spPr>
          <p:txBody>
            <a:bodyPr wrap="square" rtlCol="0">
              <a:spAutoFit/>
            </a:bodyPr>
            <a:lstStyle/>
            <a:p>
              <a:r>
                <a:rPr lang="en-AU" sz="2400" b="1" dirty="0" smtClean="0"/>
                <a:t>Module 1: </a:t>
              </a:r>
              <a:r>
                <a:rPr lang="en-AU" sz="2400" b="1" dirty="0" err="1"/>
                <a:t>Josephite</a:t>
              </a:r>
              <a:r>
                <a:rPr lang="en-AU" sz="2400" b="1" dirty="0"/>
                <a:t> Charism/Values/Ethos</a:t>
              </a:r>
              <a:endParaRPr lang="en-AU" b="1" dirty="0"/>
            </a:p>
          </p:txBody>
        </p:sp>
      </p:grpSp>
      <p:sp>
        <p:nvSpPr>
          <p:cNvPr id="4" name="TextBox 3"/>
          <p:cNvSpPr txBox="1"/>
          <p:nvPr/>
        </p:nvSpPr>
        <p:spPr>
          <a:xfrm>
            <a:off x="6286500" y="212084"/>
            <a:ext cx="1728192" cy="523220"/>
          </a:xfrm>
          <a:prstGeom prst="rect">
            <a:avLst/>
          </a:prstGeom>
          <a:noFill/>
        </p:spPr>
        <p:txBody>
          <a:bodyPr wrap="square" rtlCol="0">
            <a:spAutoFit/>
          </a:bodyPr>
          <a:lstStyle/>
          <a:p>
            <a:r>
              <a:rPr lang="en-NZ" sz="2800" dirty="0" smtClean="0"/>
              <a:t>Contents</a:t>
            </a:r>
            <a:endParaRPr lang="en-NZ" dirty="0"/>
          </a:p>
        </p:txBody>
      </p:sp>
      <p:sp>
        <p:nvSpPr>
          <p:cNvPr id="14" name="TextBox 13"/>
          <p:cNvSpPr txBox="1"/>
          <p:nvPr/>
        </p:nvSpPr>
        <p:spPr>
          <a:xfrm>
            <a:off x="3491880" y="1964871"/>
            <a:ext cx="5257801" cy="4647426"/>
          </a:xfrm>
          <a:prstGeom prst="rect">
            <a:avLst/>
          </a:prstGeom>
          <a:solidFill>
            <a:schemeClr val="accent1">
              <a:lumMod val="60000"/>
              <a:lumOff val="40000"/>
            </a:schemeClr>
          </a:solidFill>
          <a:effectLst>
            <a:softEdge rad="127000"/>
          </a:effectLst>
        </p:spPr>
        <p:txBody>
          <a:bodyPr wrap="square" rtlCol="0">
            <a:spAutoFit/>
          </a:bodyPr>
          <a:lstStyle/>
          <a:p>
            <a:r>
              <a:rPr lang="en-AU" sz="2000" b="1" dirty="0"/>
              <a:t>Each section contributes to the overall understanding of the module. Each section consists of 4 parts </a:t>
            </a:r>
            <a:endParaRPr lang="en-AU" sz="2000" b="1" dirty="0" smtClean="0"/>
          </a:p>
          <a:p>
            <a:endParaRPr lang="en-AU" sz="2000" b="1" dirty="0" smtClean="0"/>
          </a:p>
          <a:p>
            <a:pPr marL="342900" indent="-342900">
              <a:buAutoNum type="arabicPeriod"/>
            </a:pPr>
            <a:r>
              <a:rPr lang="en-AU" sz="2000" b="1" dirty="0" smtClean="0"/>
              <a:t>A </a:t>
            </a:r>
            <a:r>
              <a:rPr lang="en-AU" sz="2000" b="1" dirty="0"/>
              <a:t>tuning in activity which provides an individual and/or group experience on the topic; </a:t>
            </a:r>
            <a:endParaRPr lang="en-AU" sz="2000" b="1" dirty="0" smtClean="0"/>
          </a:p>
          <a:p>
            <a:r>
              <a:rPr lang="en-AU" sz="2000" b="1" dirty="0" smtClean="0"/>
              <a:t>2</a:t>
            </a:r>
            <a:r>
              <a:rPr lang="en-AU" sz="2000" b="1" dirty="0"/>
              <a:t>. </a:t>
            </a:r>
            <a:r>
              <a:rPr lang="en-AU" sz="2000" b="1" dirty="0" smtClean="0"/>
              <a:t> how </a:t>
            </a:r>
            <a:r>
              <a:rPr lang="en-AU" sz="2000" b="1" dirty="0"/>
              <a:t>the topic relates to the Catholic tradition; </a:t>
            </a:r>
            <a:endParaRPr lang="en-AU" sz="2000" b="1" dirty="0" smtClean="0"/>
          </a:p>
          <a:p>
            <a:r>
              <a:rPr lang="en-AU" sz="2000" b="1" dirty="0" smtClean="0"/>
              <a:t>3.  </a:t>
            </a:r>
            <a:r>
              <a:rPr lang="en-AU" sz="2000" b="1" dirty="0"/>
              <a:t>how the topic relates to </a:t>
            </a:r>
            <a:r>
              <a:rPr lang="en-AU" sz="2000" b="1" dirty="0" err="1"/>
              <a:t>Josephite</a:t>
            </a:r>
            <a:r>
              <a:rPr lang="en-AU" sz="2000" b="1" dirty="0"/>
              <a:t> charism or story and </a:t>
            </a:r>
            <a:endParaRPr lang="en-AU" sz="2000" b="1" dirty="0" smtClean="0"/>
          </a:p>
          <a:p>
            <a:r>
              <a:rPr lang="en-AU" sz="2000" b="1" dirty="0" smtClean="0"/>
              <a:t>4.  </a:t>
            </a:r>
            <a:r>
              <a:rPr lang="en-AU" sz="2000" b="1" dirty="0"/>
              <a:t>an activity to integrate the ideas of the module into the life experience of the participants.</a:t>
            </a:r>
            <a:endParaRPr lang="en-AU" sz="2000" dirty="0"/>
          </a:p>
          <a:p>
            <a:endParaRPr lang="en-AU" dirty="0"/>
          </a:p>
        </p:txBody>
      </p:sp>
    </p:spTree>
    <p:extLst>
      <p:ext uri="{BB962C8B-B14F-4D97-AF65-F5344CB8AC3E}">
        <p14:creationId xmlns:p14="http://schemas.microsoft.com/office/powerpoint/2010/main" val="3153296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3" name="Group 2"/>
          <p:cNvGrpSpPr/>
          <p:nvPr/>
        </p:nvGrpSpPr>
        <p:grpSpPr>
          <a:xfrm>
            <a:off x="179512" y="0"/>
            <a:ext cx="8719456" cy="1357081"/>
            <a:chOff x="304801" y="199710"/>
            <a:chExt cx="11625941" cy="1357081"/>
          </a:xfrm>
          <a:solidFill>
            <a:schemeClr val="accent3">
              <a:lumMod val="75000"/>
            </a:schemeClr>
          </a:solidFill>
        </p:grpSpPr>
        <p:sp>
          <p:nvSpPr>
            <p:cNvPr id="2" name="Rectangle 1"/>
            <p:cNvSpPr/>
            <p:nvPr/>
          </p:nvSpPr>
          <p:spPr>
            <a:xfrm>
              <a:off x="304801" y="199710"/>
              <a:ext cx="11582400" cy="1357081"/>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48342" y="468643"/>
              <a:ext cx="5167085" cy="830997"/>
            </a:xfrm>
            <a:prstGeom prst="rect">
              <a:avLst/>
            </a:prstGeom>
            <a:grpFill/>
            <a:ln>
              <a:solidFill>
                <a:schemeClr val="accent3"/>
              </a:solidFill>
            </a:ln>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9" name="TextBox 8"/>
            <p:cNvSpPr txBox="1"/>
            <p:nvPr/>
          </p:nvSpPr>
          <p:spPr>
            <a:xfrm>
              <a:off x="5969430" y="199710"/>
              <a:ext cx="5961312" cy="954107"/>
            </a:xfrm>
            <a:prstGeom prst="rect">
              <a:avLst/>
            </a:prstGeom>
            <a:grpFill/>
            <a:ln>
              <a:solidFill>
                <a:schemeClr val="accent3"/>
              </a:solidFill>
            </a:ln>
          </p:spPr>
          <p:txBody>
            <a:bodyPr wrap="square" rtlCol="0">
              <a:spAutoFit/>
            </a:bodyPr>
            <a:lstStyle/>
            <a:p>
              <a:pPr>
                <a:defRPr/>
              </a:pPr>
              <a:r>
                <a:rPr lang="en-AU" sz="2800" dirty="0"/>
                <a:t>3. </a:t>
              </a:r>
              <a:r>
                <a:rPr lang="en-AU" sz="2800" dirty="0" smtClean="0"/>
                <a:t>Julian </a:t>
              </a:r>
              <a:r>
                <a:rPr lang="en-AU" sz="2800" dirty="0" err="1" smtClean="0"/>
                <a:t>Tenison</a:t>
              </a:r>
              <a:r>
                <a:rPr lang="en-AU" sz="2800" dirty="0" smtClean="0"/>
                <a:t> Woods and Mary </a:t>
              </a:r>
              <a:r>
                <a:rPr lang="en-AU" sz="2800" dirty="0" err="1" smtClean="0"/>
                <a:t>MacKillop</a:t>
              </a:r>
              <a:endParaRPr lang="en-AU" sz="2800" dirty="0"/>
            </a:p>
          </p:txBody>
        </p:sp>
      </p:grpSp>
      <p:sp>
        <p:nvSpPr>
          <p:cNvPr id="10" name="TextBox 9"/>
          <p:cNvSpPr txBox="1"/>
          <p:nvPr/>
        </p:nvSpPr>
        <p:spPr>
          <a:xfrm>
            <a:off x="1187624" y="1716538"/>
            <a:ext cx="2899858" cy="1384995"/>
          </a:xfrm>
          <a:prstGeom prst="rect">
            <a:avLst/>
          </a:prstGeom>
          <a:noFill/>
          <a:ln>
            <a:solidFill>
              <a:schemeClr val="tx1"/>
            </a:solidFill>
          </a:ln>
        </p:spPr>
        <p:txBody>
          <a:bodyPr wrap="square" rtlCol="0">
            <a:spAutoFit/>
          </a:bodyPr>
          <a:lstStyle/>
          <a:p>
            <a:r>
              <a:rPr lang="en-AU" sz="2800" dirty="0" smtClean="0"/>
              <a:t>What do you know about Julian and Mary?</a:t>
            </a:r>
          </a:p>
        </p:txBody>
      </p:sp>
      <p:sp>
        <p:nvSpPr>
          <p:cNvPr id="12" name="TextBox 11"/>
          <p:cNvSpPr txBox="1"/>
          <p:nvPr/>
        </p:nvSpPr>
        <p:spPr>
          <a:xfrm>
            <a:off x="3491880" y="3573016"/>
            <a:ext cx="2785940" cy="954107"/>
          </a:xfrm>
          <a:prstGeom prst="rect">
            <a:avLst/>
          </a:prstGeom>
          <a:noFill/>
          <a:ln>
            <a:solidFill>
              <a:schemeClr val="tx1"/>
            </a:solidFill>
          </a:ln>
        </p:spPr>
        <p:txBody>
          <a:bodyPr wrap="square" rtlCol="0">
            <a:spAutoFit/>
          </a:bodyPr>
          <a:lstStyle/>
          <a:p>
            <a:r>
              <a:rPr lang="en-AU" sz="2800" dirty="0" smtClean="0"/>
              <a:t>Have you joined the story?</a:t>
            </a:r>
            <a:endParaRPr lang="en-AU" sz="2800" dirty="0"/>
          </a:p>
        </p:txBody>
      </p:sp>
      <p:sp>
        <p:nvSpPr>
          <p:cNvPr id="13" name="TextBox 12"/>
          <p:cNvSpPr txBox="1"/>
          <p:nvPr/>
        </p:nvSpPr>
        <p:spPr>
          <a:xfrm>
            <a:off x="5868144" y="5060162"/>
            <a:ext cx="2555776" cy="1384995"/>
          </a:xfrm>
          <a:prstGeom prst="rect">
            <a:avLst/>
          </a:prstGeom>
          <a:noFill/>
          <a:ln>
            <a:solidFill>
              <a:schemeClr val="tx1"/>
            </a:solidFill>
          </a:ln>
        </p:spPr>
        <p:txBody>
          <a:bodyPr wrap="square" rtlCol="0">
            <a:spAutoFit/>
          </a:bodyPr>
          <a:lstStyle/>
          <a:p>
            <a:r>
              <a:rPr lang="en-AU" sz="2800" dirty="0" smtClean="0"/>
              <a:t>When and why did you join the story?</a:t>
            </a:r>
            <a:endParaRPr lang="en-AU" sz="280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482897"/>
            <a:ext cx="808910" cy="982151"/>
          </a:xfrm>
          <a:prstGeom prst="rect">
            <a:avLst/>
          </a:prstGeom>
        </p:spPr>
      </p:pic>
    </p:spTree>
    <p:extLst>
      <p:ext uri="{BB962C8B-B14F-4D97-AF65-F5344CB8AC3E}">
        <p14:creationId xmlns:p14="http://schemas.microsoft.com/office/powerpoint/2010/main" val="2790148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grpSp>
        <p:nvGrpSpPr>
          <p:cNvPr id="3" name="Group 2"/>
          <p:cNvGrpSpPr/>
          <p:nvPr/>
        </p:nvGrpSpPr>
        <p:grpSpPr>
          <a:xfrm>
            <a:off x="179512" y="0"/>
            <a:ext cx="8719456" cy="1357081"/>
            <a:chOff x="304801" y="199710"/>
            <a:chExt cx="11625941" cy="1357081"/>
          </a:xfrm>
          <a:solidFill>
            <a:schemeClr val="accent3">
              <a:lumMod val="75000"/>
            </a:schemeClr>
          </a:solidFill>
        </p:grpSpPr>
        <p:sp>
          <p:nvSpPr>
            <p:cNvPr id="2" name="Rectangle 1"/>
            <p:cNvSpPr/>
            <p:nvPr/>
          </p:nvSpPr>
          <p:spPr>
            <a:xfrm>
              <a:off x="304801" y="199710"/>
              <a:ext cx="11582400" cy="1357081"/>
            </a:xfrm>
            <a:prstGeom prst="rect">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48342" y="468643"/>
              <a:ext cx="5167085" cy="830997"/>
            </a:xfrm>
            <a:prstGeom prst="rect">
              <a:avLst/>
            </a:prstGeom>
            <a:grpFill/>
            <a:ln>
              <a:solidFill>
                <a:schemeClr val="accent3"/>
              </a:solidFill>
            </a:ln>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9" name="TextBox 8"/>
            <p:cNvSpPr txBox="1"/>
            <p:nvPr/>
          </p:nvSpPr>
          <p:spPr>
            <a:xfrm>
              <a:off x="5969430" y="199710"/>
              <a:ext cx="5961312" cy="954107"/>
            </a:xfrm>
            <a:prstGeom prst="rect">
              <a:avLst/>
            </a:prstGeom>
            <a:grpFill/>
            <a:ln>
              <a:solidFill>
                <a:schemeClr val="accent3"/>
              </a:solidFill>
            </a:ln>
          </p:spPr>
          <p:txBody>
            <a:bodyPr wrap="square" rtlCol="0">
              <a:spAutoFit/>
            </a:bodyPr>
            <a:lstStyle/>
            <a:p>
              <a:pPr>
                <a:defRPr/>
              </a:pPr>
              <a:r>
                <a:rPr lang="en-AU" sz="2800" dirty="0"/>
                <a:t>3. </a:t>
              </a:r>
              <a:r>
                <a:rPr lang="en-AU" sz="2800" dirty="0" smtClean="0"/>
                <a:t>Julian </a:t>
              </a:r>
              <a:r>
                <a:rPr lang="en-AU" sz="2800" dirty="0" err="1" smtClean="0"/>
                <a:t>Tenison</a:t>
              </a:r>
              <a:r>
                <a:rPr lang="en-AU" sz="2800" dirty="0" smtClean="0"/>
                <a:t> Woods and Mary </a:t>
              </a:r>
              <a:r>
                <a:rPr lang="en-AU" sz="2800" dirty="0" err="1" smtClean="0"/>
                <a:t>MacKillop</a:t>
              </a:r>
              <a:endParaRPr lang="en-AU" sz="2800" dirty="0"/>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520" y="2616240"/>
            <a:ext cx="2742792" cy="3849532"/>
          </a:xfrm>
          <a:prstGeom prst="rect">
            <a:avLst/>
          </a:prstGeom>
          <a:ln w="28575">
            <a:solidFill>
              <a:schemeClr val="accent6">
                <a:lumMod val="50000"/>
              </a:schemeClr>
            </a:solidFill>
          </a:ln>
        </p:spPr>
      </p:pic>
      <p:sp>
        <p:nvSpPr>
          <p:cNvPr id="14" name="TextBox 13"/>
          <p:cNvSpPr txBox="1"/>
          <p:nvPr/>
        </p:nvSpPr>
        <p:spPr>
          <a:xfrm>
            <a:off x="245265" y="2625874"/>
            <a:ext cx="5478863" cy="3539430"/>
          </a:xfrm>
          <a:prstGeom prst="rect">
            <a:avLst/>
          </a:prstGeom>
          <a:noFill/>
        </p:spPr>
        <p:txBody>
          <a:bodyPr wrap="square" rtlCol="0">
            <a:spAutoFit/>
          </a:bodyPr>
          <a:lstStyle/>
          <a:p>
            <a:r>
              <a:rPr lang="en-AU" sz="3200" dirty="0" smtClean="0"/>
              <a:t>Who were Mary and Julian? </a:t>
            </a:r>
          </a:p>
          <a:p>
            <a:r>
              <a:rPr lang="en-AU" sz="3200" dirty="0" smtClean="0"/>
              <a:t>What were the values they espoused? </a:t>
            </a:r>
            <a:br>
              <a:rPr lang="en-AU" sz="3200" dirty="0" smtClean="0"/>
            </a:br>
            <a:r>
              <a:rPr lang="en-AU" sz="3200" dirty="0" smtClean="0"/>
              <a:t>What attracts us to be part of this today? </a:t>
            </a:r>
          </a:p>
          <a:p>
            <a:r>
              <a:rPr lang="en-AU" sz="3200" dirty="0" smtClean="0"/>
              <a:t>How does our experience connect with their experience?</a:t>
            </a:r>
            <a:endParaRPr lang="en-AU" sz="32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265" y="1412776"/>
            <a:ext cx="808910" cy="982151"/>
          </a:xfrm>
          <a:prstGeom prst="rect">
            <a:avLst/>
          </a:prstGeom>
        </p:spPr>
      </p:pic>
    </p:spTree>
    <p:extLst>
      <p:ext uri="{BB962C8B-B14F-4D97-AF65-F5344CB8AC3E}">
        <p14:creationId xmlns:p14="http://schemas.microsoft.com/office/powerpoint/2010/main" val="1140945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74000">
              <a:srgbClr val="9CB86E"/>
            </a:gs>
            <a:gs pos="100000">
              <a:srgbClr val="156B13"/>
            </a:gs>
          </a:gsLst>
          <a:lin ang="5400000" scaled="0"/>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2297399"/>
              </p:ext>
            </p:extLst>
          </p:nvPr>
        </p:nvGraphicFramePr>
        <p:xfrm>
          <a:off x="216160" y="1267127"/>
          <a:ext cx="3200400" cy="5418248"/>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xmlns="" val="20000"/>
                    </a:ext>
                  </a:extLst>
                </a:gridCol>
              </a:tblGrid>
              <a:tr h="6319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Introduction</a:t>
                      </a:r>
                    </a:p>
                    <a:p>
                      <a:endParaRPr lang="en-AU" dirty="0"/>
                    </a:p>
                  </a:txBody>
                  <a:tcPr marL="68580" marR="68580">
                    <a:solidFill>
                      <a:schemeClr val="accent1">
                        <a:lumMod val="20000"/>
                        <a:lumOff val="80000"/>
                      </a:schemeClr>
                    </a:solidFill>
                  </a:tcPr>
                </a:tc>
                <a:extLst>
                  <a:ext uri="{0D108BD9-81ED-4DB2-BD59-A6C34878D82A}">
                    <a16:rowId xmlns:a16="http://schemas.microsoft.com/office/drawing/2014/main" xmlns="" val="10000"/>
                  </a:ext>
                </a:extLst>
              </a:tr>
              <a:tr h="11736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Healing/Caring/Teaching Mission of Jesus</a:t>
                      </a:r>
                    </a:p>
                    <a:p>
                      <a:endParaRPr lang="en-AU" dirty="0"/>
                    </a:p>
                  </a:txBody>
                  <a:tcPr marL="68580" marR="68580">
                    <a:solidFill>
                      <a:schemeClr val="accent1">
                        <a:lumMod val="40000"/>
                        <a:lumOff val="60000"/>
                      </a:schemeClr>
                    </a:solidFill>
                  </a:tcPr>
                </a:tc>
                <a:extLst>
                  <a:ext uri="{0D108BD9-81ED-4DB2-BD59-A6C34878D82A}">
                    <a16:rowId xmlns:a16="http://schemas.microsoft.com/office/drawing/2014/main" xmlns="" val="10001"/>
                  </a:ext>
                </a:extLst>
              </a:tr>
              <a:tr h="12639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000" b="1" dirty="0" smtClean="0">
                          <a:solidFill>
                            <a:schemeClr val="bg1"/>
                          </a:solidFill>
                        </a:rPr>
                        <a:t>Readings/sayings/letters from Julian </a:t>
                      </a:r>
                      <a:r>
                        <a:rPr lang="en-AU" sz="2000" b="1" dirty="0" err="1" smtClean="0">
                          <a:solidFill>
                            <a:schemeClr val="bg1"/>
                          </a:solidFill>
                        </a:rPr>
                        <a:t>Tenison</a:t>
                      </a:r>
                      <a:r>
                        <a:rPr lang="en-AU" sz="2000" b="1" dirty="0" smtClean="0">
                          <a:solidFill>
                            <a:schemeClr val="bg1"/>
                          </a:solidFill>
                        </a:rPr>
                        <a:t> Woods and Mary </a:t>
                      </a:r>
                      <a:r>
                        <a:rPr lang="en-AU" sz="2000" b="1" dirty="0" err="1" smtClean="0">
                          <a:solidFill>
                            <a:schemeClr val="bg1"/>
                          </a:solidFill>
                        </a:rPr>
                        <a:t>MacKillop</a:t>
                      </a:r>
                      <a:endParaRPr lang="en-AU" sz="2000" b="1" dirty="0" smtClean="0">
                        <a:solidFill>
                          <a:schemeClr val="bg1"/>
                        </a:solidFill>
                      </a:endParaRPr>
                    </a:p>
                    <a:p>
                      <a:endParaRPr lang="en-AU" dirty="0"/>
                    </a:p>
                  </a:txBody>
                  <a:tcPr marL="68580" marR="68580">
                    <a:solidFill>
                      <a:schemeClr val="accent1">
                        <a:lumMod val="75000"/>
                      </a:schemeClr>
                    </a:solidFill>
                  </a:tcPr>
                </a:tc>
                <a:extLst>
                  <a:ext uri="{0D108BD9-81ED-4DB2-BD59-A6C34878D82A}">
                    <a16:rowId xmlns:a16="http://schemas.microsoft.com/office/drawing/2014/main" xmlns="" val="10002"/>
                  </a:ext>
                </a:extLst>
              </a:tr>
              <a:tr h="6370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err="1" smtClean="0"/>
                        <a:t>Josephite</a:t>
                      </a:r>
                      <a:r>
                        <a:rPr lang="en-AU" dirty="0" smtClean="0"/>
                        <a:t> Spirituality (</a:t>
                      </a:r>
                      <a:r>
                        <a:rPr lang="en-AU" dirty="0" err="1" smtClean="0"/>
                        <a:t>Charism</a:t>
                      </a:r>
                      <a:r>
                        <a:rPr lang="en-AU" dirty="0" smtClean="0"/>
                        <a:t>)</a:t>
                      </a:r>
                    </a:p>
                    <a:p>
                      <a:endParaRPr lang="en-AU" dirty="0"/>
                    </a:p>
                  </a:txBody>
                  <a:tcPr marL="68580" marR="68580"/>
                </a:tc>
                <a:extLst>
                  <a:ext uri="{0D108BD9-81ED-4DB2-BD59-A6C34878D82A}">
                    <a16:rowId xmlns:a16="http://schemas.microsoft.com/office/drawing/2014/main" xmlns="" val="10003"/>
                  </a:ext>
                </a:extLst>
              </a:tr>
              <a:tr h="8369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Place of Joseph</a:t>
                      </a:r>
                    </a:p>
                    <a:p>
                      <a:endParaRPr lang="en-AU" dirty="0"/>
                    </a:p>
                  </a:txBody>
                  <a:tcPr marL="68580" marR="68580"/>
                </a:tc>
                <a:extLst>
                  <a:ext uri="{0D108BD9-81ED-4DB2-BD59-A6C34878D82A}">
                    <a16:rowId xmlns:a16="http://schemas.microsoft.com/office/drawing/2014/main" xmlns="" val="10004"/>
                  </a:ext>
                </a:extLst>
              </a:tr>
              <a:tr h="8472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Dignity for all Life and Especially People who have Fewer Choices</a:t>
                      </a:r>
                      <a:endParaRPr lang="en-AU" dirty="0"/>
                    </a:p>
                  </a:txBody>
                  <a:tcPr marL="68580" marR="68580"/>
                </a:tc>
                <a:extLst>
                  <a:ext uri="{0D108BD9-81ED-4DB2-BD59-A6C34878D82A}">
                    <a16:rowId xmlns:a16="http://schemas.microsoft.com/office/drawing/2014/main" xmlns="" val="10005"/>
                  </a:ext>
                </a:extLst>
              </a:tr>
            </a:tbl>
          </a:graphicData>
        </a:graphic>
      </p:graphicFrame>
      <p:grpSp>
        <p:nvGrpSpPr>
          <p:cNvPr id="3" name="Group 2"/>
          <p:cNvGrpSpPr/>
          <p:nvPr/>
        </p:nvGrpSpPr>
        <p:grpSpPr>
          <a:xfrm>
            <a:off x="228601" y="-65796"/>
            <a:ext cx="8686800" cy="1189161"/>
            <a:chOff x="304801" y="232229"/>
            <a:chExt cx="11582400" cy="1146628"/>
          </a:xfrm>
        </p:grpSpPr>
        <p:sp>
          <p:nvSpPr>
            <p:cNvPr id="2" name="Rectangle 1"/>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9" name="TextBox 8"/>
            <p:cNvSpPr txBox="1"/>
            <p:nvPr/>
          </p:nvSpPr>
          <p:spPr>
            <a:xfrm>
              <a:off x="5558969" y="348344"/>
              <a:ext cx="6154056" cy="801274"/>
            </a:xfrm>
            <a:prstGeom prst="rect">
              <a:avLst/>
            </a:prstGeom>
            <a:noFill/>
          </p:spPr>
          <p:txBody>
            <a:bodyPr wrap="square" rtlCol="0">
              <a:spAutoFit/>
            </a:bodyPr>
            <a:lstStyle/>
            <a:p>
              <a:pPr>
                <a:defRPr/>
              </a:pPr>
              <a:r>
                <a:rPr lang="en-AU" sz="2400" dirty="0" smtClean="0"/>
                <a:t>3. Julian </a:t>
              </a:r>
              <a:r>
                <a:rPr lang="en-AU" sz="2400" dirty="0" err="1"/>
                <a:t>Tenison</a:t>
              </a:r>
              <a:r>
                <a:rPr lang="en-AU" sz="2400" dirty="0"/>
                <a:t> Woods and Mary </a:t>
              </a:r>
              <a:r>
                <a:rPr lang="en-AU" sz="2400" dirty="0" err="1"/>
                <a:t>MacKillop</a:t>
              </a:r>
              <a:endParaRPr lang="en-AU" sz="2400" dirty="0"/>
            </a:p>
          </p:txBody>
        </p:sp>
      </p:grpSp>
      <p:sp>
        <p:nvSpPr>
          <p:cNvPr id="10" name="TextBox 9"/>
          <p:cNvSpPr txBox="1"/>
          <p:nvPr/>
        </p:nvSpPr>
        <p:spPr>
          <a:xfrm>
            <a:off x="3669365" y="2492896"/>
            <a:ext cx="5257801" cy="1508105"/>
          </a:xfrm>
          <a:prstGeom prst="rect">
            <a:avLst/>
          </a:prstGeom>
          <a:solidFill>
            <a:schemeClr val="accent3">
              <a:lumMod val="40000"/>
              <a:lumOff val="60000"/>
              <a:alpha val="46000"/>
            </a:schemeClr>
          </a:solidFill>
        </p:spPr>
        <p:txBody>
          <a:bodyPr wrap="square" rtlCol="0">
            <a:spAutoFit/>
          </a:bodyPr>
          <a:lstStyle/>
          <a:p>
            <a:r>
              <a:rPr lang="en-AU" sz="3200" dirty="0" smtClean="0"/>
              <a:t>The Church and Society in the time of Julian and Mary</a:t>
            </a:r>
            <a:endParaRPr lang="en-AU" sz="3200" dirty="0"/>
          </a:p>
          <a:p>
            <a:endParaRPr lang="en-AU" sz="28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491" y="1225712"/>
            <a:ext cx="808910" cy="982151"/>
          </a:xfrm>
          <a:prstGeom prst="rect">
            <a:avLst/>
          </a:prstGeom>
        </p:spPr>
      </p:pic>
    </p:spTree>
    <p:extLst>
      <p:ext uri="{BB962C8B-B14F-4D97-AF65-F5344CB8AC3E}">
        <p14:creationId xmlns:p14="http://schemas.microsoft.com/office/powerpoint/2010/main" val="3692184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74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949592" y="2276872"/>
            <a:ext cx="7278757" cy="3416320"/>
          </a:xfrm>
          <a:prstGeom prst="rect">
            <a:avLst/>
          </a:prstGeom>
          <a:solidFill>
            <a:schemeClr val="accent3">
              <a:lumMod val="60000"/>
              <a:lumOff val="40000"/>
            </a:schemeClr>
          </a:solidFill>
          <a:ln w="38100">
            <a:solidFill>
              <a:schemeClr val="accent1"/>
            </a:solidFill>
          </a:ln>
          <a:scene3d>
            <a:camera prst="orthographicFront"/>
            <a:lightRig rig="threePt" dir="t"/>
          </a:scene3d>
          <a:sp3d>
            <a:bevelT prst="relaxedInset"/>
          </a:sp3d>
        </p:spPr>
        <p:txBody>
          <a:bodyPr wrap="square">
            <a:spAutoFit/>
          </a:bodyPr>
          <a:lstStyle/>
          <a:p>
            <a:pPr>
              <a:defRPr/>
            </a:pPr>
            <a:r>
              <a:rPr lang="en-US" sz="3600" dirty="0">
                <a:effectLst>
                  <a:outerShdw blurRad="38100" dist="38100" dir="2700000" algn="tl">
                    <a:srgbClr val="000000">
                      <a:alpha val="43137"/>
                    </a:srgbClr>
                  </a:outerShdw>
                </a:effectLst>
                <a:latin typeface="Comic Sans MS" pitchFamily="66" charset="0"/>
              </a:rPr>
              <a:t>Joan </a:t>
            </a:r>
            <a:r>
              <a:rPr lang="en-US" sz="3600" dirty="0" err="1" smtClean="0">
                <a:effectLst>
                  <a:outerShdw blurRad="38100" dist="38100" dir="2700000" algn="tl">
                    <a:srgbClr val="000000">
                      <a:alpha val="43137"/>
                    </a:srgbClr>
                  </a:outerShdw>
                </a:effectLst>
                <a:latin typeface="Comic Sans MS" pitchFamily="66" charset="0"/>
              </a:rPr>
              <a:t>Chittister</a:t>
            </a:r>
            <a:r>
              <a:rPr lang="en-US" sz="3600" dirty="0">
                <a:effectLst>
                  <a:outerShdw blurRad="38100" dist="38100" dir="2700000" algn="tl">
                    <a:srgbClr val="000000">
                      <a:alpha val="43137"/>
                    </a:srgbClr>
                  </a:outerShdw>
                </a:effectLst>
                <a:latin typeface="Comic Sans MS" pitchFamily="66" charset="0"/>
              </a:rPr>
              <a:t>, a contemporary theologian wrote that saints are </a:t>
            </a:r>
          </a:p>
          <a:p>
            <a:pPr>
              <a:defRPr/>
            </a:pPr>
            <a:r>
              <a:rPr lang="en-US" sz="3600" b="1" i="1" dirty="0">
                <a:effectLst>
                  <a:outerShdw blurRad="38100" dist="38100" dir="2700000" algn="tl">
                    <a:srgbClr val="000000">
                      <a:alpha val="43137"/>
                    </a:srgbClr>
                  </a:outerShdw>
                </a:effectLst>
              </a:rPr>
              <a:t> ‘models of people who fire the soul </a:t>
            </a:r>
            <a:r>
              <a:rPr lang="en-US" sz="3600" b="1" i="1" dirty="0" smtClean="0">
                <a:effectLst>
                  <a:outerShdw blurRad="38100" dist="38100" dir="2700000" algn="tl">
                    <a:srgbClr val="000000">
                      <a:alpha val="43137"/>
                    </a:srgbClr>
                  </a:outerShdw>
                </a:effectLst>
              </a:rPr>
              <a:t>of </a:t>
            </a:r>
            <a:r>
              <a:rPr lang="en-US" sz="3600" b="1" i="1" dirty="0">
                <a:effectLst>
                  <a:outerShdw blurRad="38100" dist="38100" dir="2700000" algn="tl">
                    <a:srgbClr val="000000">
                      <a:alpha val="43137"/>
                    </a:srgbClr>
                  </a:outerShdw>
                </a:effectLst>
              </a:rPr>
              <a:t>their own culture or who swim against the current and offer resistance where needed.’</a:t>
            </a:r>
          </a:p>
        </p:txBody>
      </p:sp>
      <p:grpSp>
        <p:nvGrpSpPr>
          <p:cNvPr id="3" name="Group 2"/>
          <p:cNvGrpSpPr/>
          <p:nvPr/>
        </p:nvGrpSpPr>
        <p:grpSpPr>
          <a:xfrm>
            <a:off x="245571" y="173206"/>
            <a:ext cx="8686800" cy="1273452"/>
            <a:chOff x="327428" y="173206"/>
            <a:chExt cx="11582400" cy="1146628"/>
          </a:xfrm>
        </p:grpSpPr>
        <p:sp>
          <p:nvSpPr>
            <p:cNvPr id="5" name="Rectangle 4"/>
            <p:cNvSpPr/>
            <p:nvPr/>
          </p:nvSpPr>
          <p:spPr>
            <a:xfrm>
              <a:off x="327428" y="173206"/>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3" y="468643"/>
              <a:ext cx="5167085" cy="74823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48237"/>
            </a:xfrm>
            <a:prstGeom prst="rect">
              <a:avLst/>
            </a:prstGeom>
            <a:noFill/>
          </p:spPr>
          <p:txBody>
            <a:bodyPr wrap="square" rtlCol="0">
              <a:spAutoFit/>
            </a:bodyPr>
            <a:lstStyle/>
            <a:p>
              <a:pPr>
                <a:defRPr/>
              </a:pPr>
              <a:r>
                <a:rPr lang="en-AU" sz="2400" dirty="0" smtClean="0"/>
                <a:t>3.Julian </a:t>
              </a:r>
              <a:r>
                <a:rPr lang="en-AU" sz="2400" dirty="0" err="1"/>
                <a:t>Tenison</a:t>
              </a:r>
              <a:r>
                <a:rPr lang="en-AU" sz="2400" dirty="0"/>
                <a:t> Woods and Mary </a:t>
              </a:r>
              <a:r>
                <a:rPr lang="en-AU" sz="2400" dirty="0" err="1"/>
                <a:t>MacKillop</a:t>
              </a:r>
              <a:endParaRPr lang="en-AU" sz="2400" dirty="0"/>
            </a:p>
          </p:txBody>
        </p:sp>
      </p:grpSp>
    </p:spTree>
    <p:extLst>
      <p:ext uri="{BB962C8B-B14F-4D97-AF65-F5344CB8AC3E}">
        <p14:creationId xmlns:p14="http://schemas.microsoft.com/office/powerpoint/2010/main" val="12047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74000">
              <a:srgbClr val="9CB86E"/>
            </a:gs>
            <a:gs pos="100000">
              <a:srgbClr val="156B13"/>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245571" y="173206"/>
            <a:ext cx="8686800" cy="1273452"/>
            <a:chOff x="327428" y="173206"/>
            <a:chExt cx="11582400" cy="1146628"/>
          </a:xfrm>
        </p:grpSpPr>
        <p:sp>
          <p:nvSpPr>
            <p:cNvPr id="5" name="Rectangle 4"/>
            <p:cNvSpPr/>
            <p:nvPr/>
          </p:nvSpPr>
          <p:spPr>
            <a:xfrm>
              <a:off x="327428" y="173206"/>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3" y="468643"/>
              <a:ext cx="5167085" cy="74823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48237"/>
            </a:xfrm>
            <a:prstGeom prst="rect">
              <a:avLst/>
            </a:prstGeom>
            <a:noFill/>
          </p:spPr>
          <p:txBody>
            <a:bodyPr wrap="square" rtlCol="0">
              <a:spAutoFit/>
            </a:bodyPr>
            <a:lstStyle/>
            <a:p>
              <a:pPr>
                <a:defRPr/>
              </a:pPr>
              <a:r>
                <a:rPr lang="en-AU" sz="2400" dirty="0" smtClean="0"/>
                <a:t>3.Julian </a:t>
              </a:r>
              <a:r>
                <a:rPr lang="en-AU" sz="2400" dirty="0" err="1"/>
                <a:t>Tenison</a:t>
              </a:r>
              <a:r>
                <a:rPr lang="en-AU" sz="2400" dirty="0"/>
                <a:t> Woods and Mary </a:t>
              </a:r>
              <a:r>
                <a:rPr lang="en-AU" sz="2400" dirty="0" err="1"/>
                <a:t>MacKillop</a:t>
              </a:r>
              <a:endParaRPr lang="en-AU" sz="2400" dirty="0"/>
            </a:p>
          </p:txBody>
        </p:sp>
      </p:grpSp>
      <p:sp>
        <p:nvSpPr>
          <p:cNvPr id="2" name="TextBox 1"/>
          <p:cNvSpPr txBox="1"/>
          <p:nvPr/>
        </p:nvSpPr>
        <p:spPr>
          <a:xfrm>
            <a:off x="1487689" y="1772816"/>
            <a:ext cx="7278757" cy="2246769"/>
          </a:xfrm>
          <a:prstGeom prst="rect">
            <a:avLst/>
          </a:prstGeom>
          <a:solidFill>
            <a:schemeClr val="accent3">
              <a:lumMod val="60000"/>
              <a:lumOff val="40000"/>
            </a:schemeClr>
          </a:solidFill>
        </p:spPr>
        <p:txBody>
          <a:bodyPr wrap="square" rtlCol="0">
            <a:spAutoFit/>
          </a:bodyPr>
          <a:lstStyle/>
          <a:p>
            <a:r>
              <a:rPr lang="en-AU" sz="2800" b="1" dirty="0"/>
              <a:t>Proclamation of canonisation – Mass </a:t>
            </a:r>
            <a:r>
              <a:rPr lang="en-AU" sz="2800" b="1" dirty="0" smtClean="0"/>
              <a:t>booklet</a:t>
            </a:r>
          </a:p>
          <a:p>
            <a:r>
              <a:rPr lang="en-AU" sz="2800" b="1" dirty="0">
                <a:hlinkClick r:id="rId3"/>
              </a:rPr>
              <a:t>http://www.rosebaydoverheightscatholics.com.au/blog/tony-blog/canonisation-of-mary-mackillop</a:t>
            </a:r>
            <a:r>
              <a:rPr lang="en-AU" sz="2800" b="1" dirty="0" smtClean="0">
                <a:hlinkClick r:id="rId3"/>
              </a:rPr>
              <a:t>/</a:t>
            </a:r>
            <a:r>
              <a:rPr lang="en-AU" sz="2800" b="1" dirty="0" smtClean="0"/>
              <a:t> </a:t>
            </a:r>
            <a:endParaRPr lang="en-AU" sz="2800" b="1" dirty="0"/>
          </a:p>
          <a:p>
            <a:endParaRPr lang="en-AU" sz="2800" b="1" dirty="0"/>
          </a:p>
        </p:txBody>
      </p:sp>
      <p:sp>
        <p:nvSpPr>
          <p:cNvPr id="8" name="TextBox 7"/>
          <p:cNvSpPr txBox="1"/>
          <p:nvPr/>
        </p:nvSpPr>
        <p:spPr>
          <a:xfrm>
            <a:off x="827584" y="4365104"/>
            <a:ext cx="7272808" cy="2062103"/>
          </a:xfrm>
          <a:prstGeom prst="rect">
            <a:avLst/>
          </a:prstGeom>
          <a:solidFill>
            <a:schemeClr val="accent3">
              <a:lumMod val="60000"/>
              <a:lumOff val="40000"/>
            </a:schemeClr>
          </a:solidFill>
        </p:spPr>
        <p:txBody>
          <a:bodyPr wrap="square" rtlCol="0">
            <a:spAutoFit/>
          </a:bodyPr>
          <a:lstStyle/>
          <a:p>
            <a:r>
              <a:rPr lang="en-AU" sz="3200" b="1" dirty="0" smtClean="0"/>
              <a:t>The gift of Julian </a:t>
            </a:r>
            <a:r>
              <a:rPr lang="en-AU" sz="3200" b="1" dirty="0" err="1" smtClean="0"/>
              <a:t>Tenison</a:t>
            </a:r>
            <a:r>
              <a:rPr lang="en-AU" sz="3200" b="1" dirty="0" smtClean="0"/>
              <a:t> Woods</a:t>
            </a:r>
          </a:p>
          <a:p>
            <a:r>
              <a:rPr lang="en-AU" sz="3200" b="1" dirty="0">
                <a:hlinkClick r:id="rId4"/>
              </a:rPr>
              <a:t>http://</a:t>
            </a:r>
            <a:r>
              <a:rPr lang="en-AU" sz="3200" b="1" dirty="0" smtClean="0">
                <a:hlinkClick r:id="rId4"/>
              </a:rPr>
              <a:t>www.sosj.org.au/news-events/view_article.cfm?id=2213&amp;loadref=7</a:t>
            </a:r>
            <a:r>
              <a:rPr lang="en-AU" sz="3200" b="1" dirty="0" smtClean="0"/>
              <a:t> </a:t>
            </a:r>
            <a:endParaRPr lang="en-AU" sz="32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571" y="1791791"/>
            <a:ext cx="971379" cy="1295172"/>
          </a:xfrm>
          <a:prstGeom prst="rect">
            <a:avLst/>
          </a:prstGeom>
        </p:spPr>
      </p:pic>
    </p:spTree>
    <p:extLst>
      <p:ext uri="{BB962C8B-B14F-4D97-AF65-F5344CB8AC3E}">
        <p14:creationId xmlns:p14="http://schemas.microsoft.com/office/powerpoint/2010/main" val="2683107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232228"/>
            <a:ext cx="8686800" cy="139679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82163"/>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8322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sp>
        <p:nvSpPr>
          <p:cNvPr id="4" name="TextBox 3"/>
          <p:cNvSpPr txBox="1"/>
          <p:nvPr/>
        </p:nvSpPr>
        <p:spPr>
          <a:xfrm>
            <a:off x="261258" y="2452821"/>
            <a:ext cx="8654144" cy="3847207"/>
          </a:xfrm>
          <a:prstGeom prst="rect">
            <a:avLst/>
          </a:prstGeom>
          <a:gradFill>
            <a:gsLst>
              <a:gs pos="0">
                <a:srgbClr val="5E9EFF"/>
              </a:gs>
              <a:gs pos="39999">
                <a:srgbClr val="85C2FF"/>
              </a:gs>
              <a:gs pos="70000">
                <a:srgbClr val="C4D6EB"/>
              </a:gs>
              <a:gs pos="100000">
                <a:srgbClr val="FFEBFA"/>
              </a:gs>
            </a:gsLst>
            <a:lin ang="5400000" scaled="0"/>
          </a:gradFill>
          <a:scene3d>
            <a:camera prst="orthographicFront"/>
            <a:lightRig rig="threePt" dir="t"/>
          </a:scene3d>
          <a:sp3d>
            <a:bevelT w="101600" prst="riblet"/>
          </a:sp3d>
        </p:spPr>
        <p:txBody>
          <a:bodyPr wrap="square" rtlCol="0">
            <a:spAutoFit/>
          </a:bodyPr>
          <a:lstStyle/>
          <a:p>
            <a:r>
              <a:rPr lang="en-AU" sz="2800" b="1" dirty="0" smtClean="0"/>
              <a:t>Scripture</a:t>
            </a:r>
          </a:p>
          <a:p>
            <a:r>
              <a:rPr lang="en-AU" sz="2400" b="1" dirty="0" smtClean="0"/>
              <a:t>Choose a reading and reflect on what it tells you about God’s mission </a:t>
            </a:r>
          </a:p>
          <a:p>
            <a:endParaRPr lang="en-AU" sz="2400" dirty="0"/>
          </a:p>
          <a:p>
            <a:r>
              <a:rPr lang="en-AU" sz="2400" dirty="0"/>
              <a:t>Letter on the Spirit of the Institute 1Peter 3: 8-15</a:t>
            </a:r>
          </a:p>
          <a:p>
            <a:r>
              <a:rPr lang="en-AU" sz="2400" dirty="0"/>
              <a:t>Flowers of the fields, Birds of the air Matt 6:26-34</a:t>
            </a:r>
          </a:p>
          <a:p>
            <a:r>
              <a:rPr lang="en-AU" sz="2400" dirty="0"/>
              <a:t>Micah’s theme 6:8</a:t>
            </a:r>
          </a:p>
          <a:p>
            <a:r>
              <a:rPr lang="en-AU" sz="2400" dirty="0"/>
              <a:t>Whatsoever you do to the least Matt 25:40</a:t>
            </a:r>
          </a:p>
          <a:p>
            <a:r>
              <a:rPr lang="en-AU" sz="2400" dirty="0"/>
              <a:t>Foxes have holes and the birds of the air </a:t>
            </a:r>
            <a:r>
              <a:rPr lang="en-AU" sz="2400" dirty="0" smtClean="0"/>
              <a:t>nests </a:t>
            </a:r>
            <a:r>
              <a:rPr lang="en-AU" sz="2400" dirty="0"/>
              <a:t>Luke 9:58, Matt 8:20</a:t>
            </a:r>
          </a:p>
          <a:p>
            <a:r>
              <a:rPr lang="en-AU" sz="2400" dirty="0"/>
              <a:t>Love is patient 1Cor. </a:t>
            </a:r>
            <a:r>
              <a:rPr lang="en-AU" sz="2400" dirty="0" smtClean="0"/>
              <a:t>13:4-7</a:t>
            </a:r>
            <a:endParaRPr lang="en-AU"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639215"/>
            <a:ext cx="1190557" cy="839342"/>
          </a:xfrm>
          <a:prstGeom prst="rect">
            <a:avLst/>
          </a:prstGeom>
        </p:spPr>
      </p:pic>
    </p:spTree>
    <p:extLst>
      <p:ext uri="{BB962C8B-B14F-4D97-AF65-F5344CB8AC3E}">
        <p14:creationId xmlns:p14="http://schemas.microsoft.com/office/powerpoint/2010/main" val="1448292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232228"/>
            <a:ext cx="8686800" cy="1396797"/>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82164"/>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83225"/>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sp>
        <p:nvSpPr>
          <p:cNvPr id="4" name="TextBox 3"/>
          <p:cNvSpPr txBox="1"/>
          <p:nvPr/>
        </p:nvSpPr>
        <p:spPr>
          <a:xfrm>
            <a:off x="1117884" y="2042852"/>
            <a:ext cx="7229960" cy="4524315"/>
          </a:xfrm>
          <a:prstGeom prst="rect">
            <a:avLst/>
          </a:prstGeom>
          <a:gradFill>
            <a:gsLst>
              <a:gs pos="0">
                <a:srgbClr val="5E9EFF"/>
              </a:gs>
              <a:gs pos="39999">
                <a:srgbClr val="85C2FF"/>
              </a:gs>
              <a:gs pos="70000">
                <a:srgbClr val="C4D6EB"/>
              </a:gs>
              <a:gs pos="100000">
                <a:srgbClr val="FFEBFA"/>
              </a:gs>
            </a:gsLst>
            <a:lin ang="5400000" scaled="0"/>
          </a:gradFill>
          <a:scene3d>
            <a:camera prst="orthographicFront"/>
            <a:lightRig rig="threePt" dir="t"/>
          </a:scene3d>
          <a:sp3d>
            <a:bevelT w="165100" prst="coolSlant"/>
          </a:sp3d>
        </p:spPr>
        <p:txBody>
          <a:bodyPr wrap="square" rtlCol="0">
            <a:spAutoFit/>
          </a:bodyPr>
          <a:lstStyle/>
          <a:p>
            <a:r>
              <a:rPr lang="en-AU" sz="3200" b="1" dirty="0" smtClean="0"/>
              <a:t>An overview of the story </a:t>
            </a:r>
            <a:endParaRPr lang="en-AU" sz="3200" dirty="0"/>
          </a:p>
          <a:p>
            <a:r>
              <a:rPr lang="en-AU" sz="3200" dirty="0"/>
              <a:t>excerpts</a:t>
            </a:r>
          </a:p>
          <a:p>
            <a:r>
              <a:rPr lang="en-AU" sz="3200" dirty="0" smtClean="0"/>
              <a:t>“Soul </a:t>
            </a:r>
            <a:r>
              <a:rPr lang="en-AU" sz="3200" dirty="0"/>
              <a:t>of a </a:t>
            </a:r>
            <a:r>
              <a:rPr lang="en-AU" sz="3200" dirty="0" smtClean="0"/>
              <a:t>Sunburnt Country” [version 2] “</a:t>
            </a:r>
            <a:r>
              <a:rPr lang="en-AU" sz="3200" dirty="0"/>
              <a:t>That very troublesome woman</a:t>
            </a:r>
            <a:r>
              <a:rPr lang="en-AU" sz="3200" dirty="0" smtClean="0"/>
              <a:t>”</a:t>
            </a:r>
          </a:p>
          <a:p>
            <a:r>
              <a:rPr lang="en-AU" sz="3200" dirty="0" smtClean="0"/>
              <a:t>MaryMacKillop.org website</a:t>
            </a:r>
          </a:p>
          <a:p>
            <a:r>
              <a:rPr lang="en-AU" sz="3200" dirty="0" smtClean="0"/>
              <a:t>SOSJ.org website</a:t>
            </a:r>
          </a:p>
          <a:p>
            <a:r>
              <a:rPr lang="en-AU" sz="3200" dirty="0" smtClean="0"/>
              <a:t>MMK Penola Centre Site</a:t>
            </a:r>
            <a:endParaRPr lang="en-AU" sz="3200" dirty="0"/>
          </a:p>
          <a:p>
            <a:endParaRPr lang="en-AU" sz="3200" dirty="0">
              <a:solidFill>
                <a:srgbClr val="FF0000"/>
              </a:solidFill>
            </a:endParaRPr>
          </a:p>
          <a:p>
            <a:endParaRPr lang="en-AU" sz="32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35" y="2029465"/>
            <a:ext cx="728572" cy="971429"/>
          </a:xfrm>
          <a:prstGeom prst="rect">
            <a:avLst/>
          </a:prstGeom>
        </p:spPr>
      </p:pic>
    </p:spTree>
    <p:extLst>
      <p:ext uri="{BB962C8B-B14F-4D97-AF65-F5344CB8AC3E}">
        <p14:creationId xmlns:p14="http://schemas.microsoft.com/office/powerpoint/2010/main" val="1968821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110109"/>
            <a:ext cx="8686800" cy="141950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71250"/>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7069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sp>
        <p:nvSpPr>
          <p:cNvPr id="4" name="TextBox 3"/>
          <p:cNvSpPr txBox="1"/>
          <p:nvPr/>
        </p:nvSpPr>
        <p:spPr>
          <a:xfrm>
            <a:off x="1289084" y="2063750"/>
            <a:ext cx="7675404" cy="1077218"/>
          </a:xfrm>
          <a:prstGeom prst="rect">
            <a:avLst/>
          </a:prstGeom>
          <a:gradFill>
            <a:gsLst>
              <a:gs pos="0">
                <a:srgbClr val="5E9EFF"/>
              </a:gs>
              <a:gs pos="39999">
                <a:srgbClr val="85C2FF"/>
              </a:gs>
              <a:gs pos="70000">
                <a:srgbClr val="C4D6EB"/>
              </a:gs>
              <a:gs pos="100000">
                <a:srgbClr val="FFEBFA"/>
              </a:gs>
            </a:gsLst>
            <a:lin ang="5400000" scaled="0"/>
          </a:gradFill>
          <a:scene3d>
            <a:camera prst="orthographicFront"/>
            <a:lightRig rig="threePt" dir="t"/>
          </a:scene3d>
          <a:sp3d>
            <a:bevelT w="114300" prst="artDeco"/>
          </a:sp3d>
        </p:spPr>
        <p:txBody>
          <a:bodyPr wrap="square" rtlCol="0">
            <a:spAutoFit/>
          </a:bodyPr>
          <a:lstStyle/>
          <a:p>
            <a:r>
              <a:rPr lang="en-AU" sz="3200" dirty="0" smtClean="0"/>
              <a:t>Selection </a:t>
            </a:r>
            <a:r>
              <a:rPr lang="en-AU" sz="3200" dirty="0"/>
              <a:t>of </a:t>
            </a:r>
            <a:r>
              <a:rPr lang="en-AU" sz="3200" dirty="0" smtClean="0"/>
              <a:t>Mary </a:t>
            </a:r>
            <a:r>
              <a:rPr lang="en-AU" sz="3200" dirty="0" err="1" smtClean="0"/>
              <a:t>MacKillop</a:t>
            </a:r>
            <a:r>
              <a:rPr lang="en-AU" sz="3200" dirty="0" smtClean="0"/>
              <a:t> </a:t>
            </a:r>
            <a:r>
              <a:rPr lang="en-AU" sz="3200" dirty="0"/>
              <a:t>and </a:t>
            </a:r>
            <a:r>
              <a:rPr lang="en-AU" sz="3200" dirty="0" smtClean="0"/>
              <a:t>Julian </a:t>
            </a:r>
            <a:r>
              <a:rPr lang="en-AU" sz="3200" dirty="0" err="1" smtClean="0"/>
              <a:t>Tenison</a:t>
            </a:r>
            <a:r>
              <a:rPr lang="en-AU" sz="3200" dirty="0" smtClean="0"/>
              <a:t> Woods Quotes and Art Work.</a:t>
            </a:r>
            <a:r>
              <a:rPr lang="en-US" sz="3200" dirty="0" smtClean="0"/>
              <a:t>	</a:t>
            </a:r>
            <a:endParaRPr lang="en-AU" sz="2800" dirty="0"/>
          </a:p>
        </p:txBody>
      </p:sp>
      <p:sp>
        <p:nvSpPr>
          <p:cNvPr id="8" name="TextBox 7"/>
          <p:cNvSpPr txBox="1"/>
          <p:nvPr/>
        </p:nvSpPr>
        <p:spPr>
          <a:xfrm>
            <a:off x="261257" y="4077072"/>
            <a:ext cx="8523512" cy="1938992"/>
          </a:xfrm>
          <a:prstGeom prst="rect">
            <a:avLst/>
          </a:prstGeom>
          <a:noFill/>
        </p:spPr>
        <p:txBody>
          <a:bodyPr wrap="square" rtlCol="0">
            <a:spAutoFit/>
          </a:bodyPr>
          <a:lstStyle/>
          <a:p>
            <a:r>
              <a:rPr lang="en-AU" sz="4000" dirty="0" smtClean="0"/>
              <a:t>What do the quotes and art work tell us about Julian </a:t>
            </a:r>
            <a:r>
              <a:rPr lang="en-AU" sz="4000" dirty="0" err="1" smtClean="0"/>
              <a:t>Tenison</a:t>
            </a:r>
            <a:r>
              <a:rPr lang="en-AU" sz="4000" dirty="0" smtClean="0"/>
              <a:t> Woods and Mary </a:t>
            </a:r>
            <a:r>
              <a:rPr lang="en-AU" sz="4000" dirty="0" err="1" smtClean="0"/>
              <a:t>MacKillop</a:t>
            </a:r>
            <a:r>
              <a:rPr lang="en-AU" sz="4000" dirty="0" smtClean="0"/>
              <a:t>?</a:t>
            </a:r>
            <a:endParaRPr lang="en-AU" sz="40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2028907"/>
            <a:ext cx="808910" cy="982151"/>
          </a:xfrm>
          <a:prstGeom prst="rect">
            <a:avLst/>
          </a:prstGeom>
        </p:spPr>
      </p:pic>
    </p:spTree>
    <p:extLst>
      <p:ext uri="{BB962C8B-B14F-4D97-AF65-F5344CB8AC3E}">
        <p14:creationId xmlns:p14="http://schemas.microsoft.com/office/powerpoint/2010/main" val="26234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110109"/>
            <a:ext cx="8686800" cy="141950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71250"/>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7069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845" y="1988840"/>
            <a:ext cx="4481396" cy="2276265"/>
          </a:xfrm>
          <a:prstGeom prst="rect">
            <a:avLst/>
          </a:prstGeom>
          <a:ln w="38100">
            <a:solidFill>
              <a:srgbClr val="FF33CC"/>
            </a:solidFill>
          </a:ln>
        </p:spPr>
      </p:pic>
      <p:sp>
        <p:nvSpPr>
          <p:cNvPr id="10" name="TextBox 9"/>
          <p:cNvSpPr txBox="1"/>
          <p:nvPr/>
        </p:nvSpPr>
        <p:spPr>
          <a:xfrm>
            <a:off x="444787" y="4581128"/>
            <a:ext cx="8523512" cy="1938992"/>
          </a:xfrm>
          <a:prstGeom prst="rect">
            <a:avLst/>
          </a:prstGeom>
          <a:noFill/>
        </p:spPr>
        <p:txBody>
          <a:bodyPr wrap="square" rtlCol="0">
            <a:spAutoFit/>
          </a:bodyPr>
          <a:lstStyle/>
          <a:p>
            <a:r>
              <a:rPr lang="en-US" sz="4000" dirty="0" smtClean="0"/>
              <a:t>“Seek </a:t>
            </a:r>
            <a:r>
              <a:rPr lang="en-US" sz="4000" dirty="0"/>
              <a:t>first the poorest and most neglected parts of God's </a:t>
            </a:r>
            <a:r>
              <a:rPr lang="en-US" sz="4000" dirty="0" smtClean="0"/>
              <a:t>vineyard”. (</a:t>
            </a:r>
            <a:r>
              <a:rPr lang="en-US" sz="4000" dirty="0"/>
              <a:t>1900)</a:t>
            </a:r>
            <a:r>
              <a:rPr lang="en-AU" sz="4000" dirty="0"/>
              <a:t> MMK</a:t>
            </a:r>
          </a:p>
        </p:txBody>
      </p:sp>
    </p:spTree>
    <p:extLst>
      <p:ext uri="{BB962C8B-B14F-4D97-AF65-F5344CB8AC3E}">
        <p14:creationId xmlns:p14="http://schemas.microsoft.com/office/powerpoint/2010/main" val="13425575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110109"/>
            <a:ext cx="8686800" cy="141950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71250"/>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7069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988840"/>
            <a:ext cx="2880320" cy="3564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p:cNvSpPr txBox="1"/>
          <p:nvPr/>
        </p:nvSpPr>
        <p:spPr>
          <a:xfrm>
            <a:off x="3779912" y="2420888"/>
            <a:ext cx="5004857" cy="3970318"/>
          </a:xfrm>
          <a:prstGeom prst="rect">
            <a:avLst/>
          </a:prstGeom>
          <a:noFill/>
        </p:spPr>
        <p:txBody>
          <a:bodyPr wrap="square" rtlCol="0">
            <a:spAutoFit/>
          </a:bodyPr>
          <a:lstStyle/>
          <a:p>
            <a:r>
              <a:rPr lang="en-US" sz="3600" dirty="0"/>
              <a:t>“Sisters of St Joseph must have great courage, a courage that rises in difficulties and obstacles instead of being lessened by them.”</a:t>
            </a:r>
            <a:endParaRPr lang="en-AU" sz="3600" dirty="0"/>
          </a:p>
          <a:p>
            <a:endParaRPr lang="en-AU" sz="3600" dirty="0"/>
          </a:p>
        </p:txBody>
      </p:sp>
    </p:spTree>
    <p:extLst>
      <p:ext uri="{BB962C8B-B14F-4D97-AF65-F5344CB8AC3E}">
        <p14:creationId xmlns:p14="http://schemas.microsoft.com/office/powerpoint/2010/main" val="3064613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97972" y="1059543"/>
            <a:ext cx="3015343" cy="1754326"/>
          </a:xfrm>
          <a:prstGeom prst="rect">
            <a:avLst/>
          </a:prstGeom>
          <a:noFill/>
        </p:spPr>
        <p:txBody>
          <a:bodyPr wrap="square" rtlCol="0">
            <a:spAutoFit/>
          </a:bodyPr>
          <a:lstStyle/>
          <a:p>
            <a:endParaRPr lang="en-AU" dirty="0" smtClean="0"/>
          </a:p>
          <a:p>
            <a:endParaRPr lang="en-AU" dirty="0" smtClean="0"/>
          </a:p>
          <a:p>
            <a:endParaRPr lang="en-AU" dirty="0" smtClean="0"/>
          </a:p>
          <a:p>
            <a:endParaRPr lang="en-AU" dirty="0"/>
          </a:p>
          <a:p>
            <a:endParaRPr lang="en-AU" dirty="0"/>
          </a:p>
          <a:p>
            <a:r>
              <a:rPr lang="en-AU" dirty="0" smtClean="0"/>
              <a:t> </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3915547544"/>
              </p:ext>
            </p:extLst>
          </p:nvPr>
        </p:nvGraphicFramePr>
        <p:xfrm>
          <a:off x="206828" y="1059544"/>
          <a:ext cx="3200400" cy="5419878"/>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xmlns="" val="20000"/>
                    </a:ext>
                  </a:extLst>
                </a:gridCol>
              </a:tblGrid>
              <a:tr h="90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smtClean="0"/>
                        <a:t>1. Introduction</a:t>
                      </a:r>
                    </a:p>
                    <a:p>
                      <a:endParaRPr lang="en-AU" dirty="0"/>
                    </a:p>
                  </a:txBody>
                  <a:tcPr marL="68580" marR="68580">
                    <a:solidFill>
                      <a:schemeClr val="accent1">
                        <a:lumMod val="75000"/>
                      </a:schemeClr>
                    </a:solidFill>
                  </a:tcPr>
                </a:tc>
                <a:extLst>
                  <a:ext uri="{0D108BD9-81ED-4DB2-BD59-A6C34878D82A}">
                    <a16:rowId xmlns:a16="http://schemas.microsoft.com/office/drawing/2014/main" xmlns="" val="10000"/>
                  </a:ext>
                </a:extLst>
              </a:tr>
              <a:tr h="90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2. Healing/Caring/Teaching Mission of Jesus</a:t>
                      </a:r>
                    </a:p>
                    <a:p>
                      <a:endParaRPr lang="en-AU" sz="1600" dirty="0"/>
                    </a:p>
                  </a:txBody>
                  <a:tcPr marL="68580" marR="68580"/>
                </a:tc>
                <a:extLst>
                  <a:ext uri="{0D108BD9-81ED-4DB2-BD59-A6C34878D82A}">
                    <a16:rowId xmlns:a16="http://schemas.microsoft.com/office/drawing/2014/main" xmlns="" val="10001"/>
                  </a:ext>
                </a:extLst>
              </a:tr>
              <a:tr h="90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3. Julian </a:t>
                      </a:r>
                      <a:r>
                        <a:rPr lang="en-AU" sz="1600" dirty="0" err="1" smtClean="0"/>
                        <a:t>Tenison</a:t>
                      </a:r>
                      <a:r>
                        <a:rPr lang="en-AU" sz="1600" dirty="0" smtClean="0"/>
                        <a:t> Woods and Mary </a:t>
                      </a:r>
                      <a:r>
                        <a:rPr lang="en-AU" sz="1600" dirty="0" err="1" smtClean="0"/>
                        <a:t>MacKillop</a:t>
                      </a:r>
                      <a:endParaRPr lang="en-AU" sz="1600" dirty="0" smtClean="0"/>
                    </a:p>
                    <a:p>
                      <a:endParaRPr lang="en-AU" sz="1600" dirty="0"/>
                    </a:p>
                  </a:txBody>
                  <a:tcPr marL="68580" marR="68580"/>
                </a:tc>
                <a:extLst>
                  <a:ext uri="{0D108BD9-81ED-4DB2-BD59-A6C34878D82A}">
                    <a16:rowId xmlns:a16="http://schemas.microsoft.com/office/drawing/2014/main" xmlns="" val="10002"/>
                  </a:ext>
                </a:extLst>
              </a:tr>
              <a:tr h="90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4. Charism- (Spirituality)</a:t>
                      </a:r>
                    </a:p>
                    <a:p>
                      <a:endParaRPr lang="en-AU" sz="1600" dirty="0"/>
                    </a:p>
                  </a:txBody>
                  <a:tcPr marL="68580" marR="68580"/>
                </a:tc>
                <a:extLst>
                  <a:ext uri="{0D108BD9-81ED-4DB2-BD59-A6C34878D82A}">
                    <a16:rowId xmlns:a16="http://schemas.microsoft.com/office/drawing/2014/main" xmlns="" val="10003"/>
                  </a:ext>
                </a:extLst>
              </a:tr>
              <a:tr h="90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5. The</a:t>
                      </a:r>
                      <a:r>
                        <a:rPr lang="en-AU" sz="1600" baseline="0" dirty="0" smtClean="0"/>
                        <a:t> Pl</a:t>
                      </a:r>
                      <a:r>
                        <a:rPr lang="en-AU" sz="1600" dirty="0" smtClean="0"/>
                        <a:t>ace of Joseph</a:t>
                      </a:r>
                    </a:p>
                    <a:p>
                      <a:endParaRPr lang="en-AU" sz="1600" dirty="0" smtClean="0"/>
                    </a:p>
                    <a:p>
                      <a:endParaRPr lang="en-AU" sz="1600" dirty="0"/>
                    </a:p>
                  </a:txBody>
                  <a:tcPr marL="68580" marR="68580"/>
                </a:tc>
                <a:extLst>
                  <a:ext uri="{0D108BD9-81ED-4DB2-BD59-A6C34878D82A}">
                    <a16:rowId xmlns:a16="http://schemas.microsoft.com/office/drawing/2014/main" xmlns="" val="10004"/>
                  </a:ext>
                </a:extLst>
              </a:tr>
              <a:tr h="9033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6. Dignity for all Life and Especially People who have Fewer Choices.</a:t>
                      </a:r>
                    </a:p>
                  </a:txBody>
                  <a:tcPr marL="68580" marR="68580"/>
                </a:tc>
                <a:extLst>
                  <a:ext uri="{0D108BD9-81ED-4DB2-BD59-A6C34878D82A}">
                    <a16:rowId xmlns:a16="http://schemas.microsoft.com/office/drawing/2014/main" xmlns="" val="10005"/>
                  </a:ext>
                </a:extLst>
              </a:tr>
            </a:tbl>
          </a:graphicData>
        </a:graphic>
      </p:graphicFrame>
      <p:sp>
        <p:nvSpPr>
          <p:cNvPr id="5" name="TextBox 4"/>
          <p:cNvSpPr txBox="1"/>
          <p:nvPr/>
        </p:nvSpPr>
        <p:spPr>
          <a:xfrm>
            <a:off x="3915235" y="1150818"/>
            <a:ext cx="4811486" cy="5078313"/>
          </a:xfrm>
          <a:prstGeom prst="rect">
            <a:avLst/>
          </a:prstGeom>
          <a:solidFill>
            <a:schemeClr val="accent3">
              <a:lumMod val="60000"/>
              <a:lumOff val="40000"/>
            </a:schemeClr>
          </a:solidFill>
          <a:scene3d>
            <a:camera prst="orthographicFront"/>
            <a:lightRig rig="threePt" dir="t"/>
          </a:scene3d>
          <a:sp3d>
            <a:bevelT w="139700" prst="cross"/>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AU" dirty="0" smtClean="0"/>
              <a:t>In Module 1 you are introduced to </a:t>
            </a:r>
            <a:r>
              <a:rPr lang="en-AU" dirty="0" err="1" smtClean="0"/>
              <a:t>Josephite</a:t>
            </a:r>
            <a:r>
              <a:rPr lang="en-AU" dirty="0" smtClean="0"/>
              <a:t> charism, values and ethos. </a:t>
            </a:r>
          </a:p>
          <a:p>
            <a:r>
              <a:rPr lang="en-AU" dirty="0" smtClean="0"/>
              <a:t>Activities and materials in this module will help you to deepen:</a:t>
            </a:r>
          </a:p>
          <a:p>
            <a:endParaRPr lang="en-AU" dirty="0" smtClean="0"/>
          </a:p>
          <a:p>
            <a:pPr marL="285750" indent="-285750">
              <a:buFont typeface="Arial" panose="020B0604020202020204" pitchFamily="34" charset="0"/>
              <a:buChar char="•"/>
            </a:pPr>
            <a:r>
              <a:rPr lang="en-AU" dirty="0"/>
              <a:t>y</a:t>
            </a:r>
            <a:r>
              <a:rPr lang="en-AU" dirty="0" smtClean="0"/>
              <a:t>our understanding of mission</a:t>
            </a:r>
          </a:p>
          <a:p>
            <a:pPr marL="285750" indent="-285750">
              <a:buFont typeface="Arial" panose="020B0604020202020204" pitchFamily="34" charset="0"/>
              <a:buChar char="•"/>
            </a:pPr>
            <a:r>
              <a:rPr lang="en-AU" dirty="0" smtClean="0"/>
              <a:t>your familiarity with </a:t>
            </a:r>
            <a:r>
              <a:rPr lang="en-AU" dirty="0" err="1" smtClean="0"/>
              <a:t>Josephite</a:t>
            </a:r>
            <a:r>
              <a:rPr lang="en-AU" dirty="0" smtClean="0"/>
              <a:t> story, values and ethos,</a:t>
            </a:r>
          </a:p>
          <a:p>
            <a:pPr marL="285750" indent="-285750">
              <a:buFont typeface="Arial" panose="020B0604020202020204" pitchFamily="34" charset="0"/>
              <a:buChar char="•"/>
            </a:pPr>
            <a:r>
              <a:rPr lang="en-AU" dirty="0"/>
              <a:t>y</a:t>
            </a:r>
            <a:r>
              <a:rPr lang="en-AU" dirty="0" smtClean="0"/>
              <a:t>our application of </a:t>
            </a:r>
            <a:r>
              <a:rPr lang="en-AU" dirty="0" err="1" smtClean="0"/>
              <a:t>Josephite</a:t>
            </a:r>
            <a:r>
              <a:rPr lang="en-AU" dirty="0" smtClean="0"/>
              <a:t> values and ethos to practice and behaviour,</a:t>
            </a:r>
          </a:p>
          <a:p>
            <a:pPr marL="285750" indent="-285750">
              <a:buFont typeface="Arial" panose="020B0604020202020204" pitchFamily="34" charset="0"/>
              <a:buChar char="•"/>
            </a:pPr>
            <a:r>
              <a:rPr lang="en-AU" dirty="0"/>
              <a:t>y</a:t>
            </a:r>
            <a:r>
              <a:rPr lang="en-AU" dirty="0" smtClean="0"/>
              <a:t>our Identification of how you currently experience and express </a:t>
            </a:r>
            <a:r>
              <a:rPr lang="en-AU" dirty="0" err="1"/>
              <a:t>J</a:t>
            </a:r>
            <a:r>
              <a:rPr lang="en-AU" dirty="0" err="1" smtClean="0"/>
              <a:t>osephite</a:t>
            </a:r>
            <a:r>
              <a:rPr lang="en-AU" dirty="0" smtClean="0"/>
              <a:t> values and ethos in your workplace.</a:t>
            </a:r>
          </a:p>
          <a:p>
            <a:pPr marL="285750" indent="-285750">
              <a:buFont typeface="Arial" panose="020B0604020202020204" pitchFamily="34" charset="0"/>
              <a:buChar char="•"/>
            </a:pPr>
            <a:r>
              <a:rPr lang="en-AU" dirty="0"/>
              <a:t>y</a:t>
            </a:r>
            <a:r>
              <a:rPr lang="en-AU" dirty="0" smtClean="0"/>
              <a:t>our appreciation of how business can inform and supports Gospel values.</a:t>
            </a:r>
          </a:p>
          <a:p>
            <a:pPr marL="285750" indent="-285750">
              <a:buFont typeface="Arial" panose="020B0604020202020204" pitchFamily="34" charset="0"/>
              <a:buChar char="•"/>
            </a:pPr>
            <a:r>
              <a:rPr lang="en-AU" dirty="0"/>
              <a:t>y</a:t>
            </a:r>
            <a:r>
              <a:rPr lang="en-AU" dirty="0" smtClean="0"/>
              <a:t>our awareness of the Gospel imperative to make life giving choices for all of creation.</a:t>
            </a:r>
            <a:endParaRPr lang="en-AU" dirty="0"/>
          </a:p>
          <a:p>
            <a:endParaRPr lang="en-AU" dirty="0"/>
          </a:p>
        </p:txBody>
      </p:sp>
      <p:grpSp>
        <p:nvGrpSpPr>
          <p:cNvPr id="6" name="Group 5"/>
          <p:cNvGrpSpPr/>
          <p:nvPr/>
        </p:nvGrpSpPr>
        <p:grpSpPr>
          <a:xfrm>
            <a:off x="179512" y="101601"/>
            <a:ext cx="8768546" cy="856343"/>
            <a:chOff x="239350" y="101600"/>
            <a:chExt cx="11691394" cy="856343"/>
          </a:xfrm>
        </p:grpSpPr>
        <p:sp>
          <p:nvSpPr>
            <p:cNvPr id="9" name="Rectangle 8"/>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239350" y="116631"/>
              <a:ext cx="6487885" cy="830997"/>
            </a:xfrm>
            <a:prstGeom prst="rect">
              <a:avLst/>
            </a:prstGeom>
            <a:noFill/>
          </p:spPr>
          <p:txBody>
            <a:bodyPr wrap="square" rtlCol="0">
              <a:spAutoFit/>
            </a:bodyPr>
            <a:lstStyle/>
            <a:p>
              <a:r>
                <a:rPr lang="en-AU" sz="2400" b="1" dirty="0" smtClean="0"/>
                <a:t>Module 1: </a:t>
              </a:r>
              <a:r>
                <a:rPr lang="en-AU" sz="2400" b="1" dirty="0" err="1"/>
                <a:t>Josephite</a:t>
              </a:r>
              <a:r>
                <a:rPr lang="en-AU" sz="2400" b="1" dirty="0"/>
                <a:t> Charism/Values/Ethos</a:t>
              </a:r>
              <a:endParaRPr lang="en-AU" b="1" dirty="0"/>
            </a:p>
          </p:txBody>
        </p:sp>
        <p:sp>
          <p:nvSpPr>
            <p:cNvPr id="12" name="TextBox 11"/>
            <p:cNvSpPr txBox="1"/>
            <p:nvPr/>
          </p:nvSpPr>
          <p:spPr>
            <a:xfrm>
              <a:off x="8400256" y="294474"/>
              <a:ext cx="3211169" cy="523220"/>
            </a:xfrm>
            <a:prstGeom prst="rect">
              <a:avLst/>
            </a:prstGeom>
            <a:noFill/>
          </p:spPr>
          <p:txBody>
            <a:bodyPr wrap="square" rtlCol="0">
              <a:spAutoFit/>
            </a:bodyPr>
            <a:lstStyle/>
            <a:p>
              <a:r>
                <a:rPr lang="en-AU" sz="2800" dirty="0" smtClean="0"/>
                <a:t>Introduction</a:t>
              </a:r>
              <a:endParaRPr lang="en-AU" sz="2800" dirty="0"/>
            </a:p>
          </p:txBody>
        </p:sp>
      </p:grpSp>
    </p:spTree>
    <p:extLst>
      <p:ext uri="{BB962C8B-B14F-4D97-AF65-F5344CB8AC3E}">
        <p14:creationId xmlns:p14="http://schemas.microsoft.com/office/powerpoint/2010/main" val="1322064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110109"/>
            <a:ext cx="8686800" cy="141950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71250"/>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7069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782" y="3789040"/>
            <a:ext cx="5092009" cy="2677411"/>
          </a:xfrm>
          <a:prstGeom prst="rect">
            <a:avLst/>
          </a:prstGeom>
          <a:ln w="28575">
            <a:solidFill>
              <a:schemeClr val="accent3">
                <a:lumMod val="50000"/>
              </a:schemeClr>
            </a:solidFill>
          </a:ln>
        </p:spPr>
      </p:pic>
      <p:sp>
        <p:nvSpPr>
          <p:cNvPr id="8" name="TextBox 7"/>
          <p:cNvSpPr txBox="1"/>
          <p:nvPr/>
        </p:nvSpPr>
        <p:spPr>
          <a:xfrm>
            <a:off x="261257" y="1916832"/>
            <a:ext cx="8502534" cy="1938992"/>
          </a:xfrm>
          <a:prstGeom prst="rect">
            <a:avLst/>
          </a:prstGeom>
          <a:noFill/>
        </p:spPr>
        <p:txBody>
          <a:bodyPr wrap="square" rtlCol="0">
            <a:spAutoFit/>
          </a:bodyPr>
          <a:lstStyle/>
          <a:p>
            <a:r>
              <a:rPr lang="en-US" sz="4000" dirty="0" smtClean="0"/>
              <a:t>“Never </a:t>
            </a:r>
            <a:r>
              <a:rPr lang="en-US" sz="4000" dirty="0"/>
              <a:t>be ashamed of work done for God and God's </a:t>
            </a:r>
            <a:r>
              <a:rPr lang="en-US" sz="4000" dirty="0" smtClean="0"/>
              <a:t>poor” </a:t>
            </a:r>
            <a:r>
              <a:rPr lang="en-US" sz="4000" dirty="0"/>
              <a:t>(</a:t>
            </a:r>
            <a:r>
              <a:rPr lang="en-US" sz="4000" dirty="0" smtClean="0"/>
              <a:t>1874) MMK</a:t>
            </a:r>
            <a:endParaRPr lang="en-AU" sz="4000" dirty="0"/>
          </a:p>
          <a:p>
            <a:endParaRPr lang="en-AU" sz="4000" dirty="0"/>
          </a:p>
        </p:txBody>
      </p:sp>
    </p:spTree>
    <p:extLst>
      <p:ext uri="{BB962C8B-B14F-4D97-AF65-F5344CB8AC3E}">
        <p14:creationId xmlns:p14="http://schemas.microsoft.com/office/powerpoint/2010/main" val="1692151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110109"/>
            <a:ext cx="8686800" cy="141950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71250"/>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7069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03" y="4266962"/>
            <a:ext cx="2171935" cy="2171935"/>
          </a:xfrm>
          <a:prstGeom prst="rect">
            <a:avLst/>
          </a:prstGeom>
          <a:ln w="28575">
            <a:solidFill>
              <a:schemeClr val="accent6">
                <a:lumMod val="50000"/>
              </a:schemeClr>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9293" y="1835628"/>
            <a:ext cx="4013662" cy="1881404"/>
          </a:xfrm>
          <a:prstGeom prst="rect">
            <a:avLst/>
          </a:prstGeom>
          <a:ln w="28575">
            <a:solidFill>
              <a:schemeClr val="bg2">
                <a:lumMod val="50000"/>
              </a:schemeClr>
            </a:solidFill>
          </a:ln>
        </p:spPr>
      </p:pic>
      <p:sp>
        <p:nvSpPr>
          <p:cNvPr id="8" name="TextBox 7"/>
          <p:cNvSpPr txBox="1"/>
          <p:nvPr/>
        </p:nvSpPr>
        <p:spPr>
          <a:xfrm>
            <a:off x="2771800" y="4266962"/>
            <a:ext cx="6011154" cy="1200329"/>
          </a:xfrm>
          <a:prstGeom prst="rect">
            <a:avLst/>
          </a:prstGeom>
          <a:noFill/>
        </p:spPr>
        <p:txBody>
          <a:bodyPr wrap="square" rtlCol="0">
            <a:spAutoFit/>
          </a:bodyPr>
          <a:lstStyle/>
          <a:p>
            <a:r>
              <a:rPr lang="en-AU" sz="3600" dirty="0" smtClean="0"/>
              <a:t>“Be </a:t>
            </a:r>
            <a:r>
              <a:rPr lang="en-AU" sz="3600" dirty="0"/>
              <a:t>kind to all, be gentle to all, be very </a:t>
            </a:r>
            <a:r>
              <a:rPr lang="en-AU" sz="3600" dirty="0" smtClean="0"/>
              <a:t>gentle”. </a:t>
            </a:r>
            <a:endParaRPr lang="en-AU" sz="3600" dirty="0"/>
          </a:p>
        </p:txBody>
      </p:sp>
    </p:spTree>
    <p:extLst>
      <p:ext uri="{BB962C8B-B14F-4D97-AF65-F5344CB8AC3E}">
        <p14:creationId xmlns:p14="http://schemas.microsoft.com/office/powerpoint/2010/main" val="12781780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228601" y="110109"/>
            <a:ext cx="8686800" cy="141950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71250"/>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7069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822294"/>
            <a:ext cx="3031025" cy="2282046"/>
          </a:xfrm>
          <a:prstGeom prst="rect">
            <a:avLst/>
          </a:prstGeom>
          <a:ln w="28575">
            <a:solidFill>
              <a:schemeClr val="tx2"/>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955" y="4088497"/>
            <a:ext cx="4767814" cy="2374703"/>
          </a:xfrm>
          <a:prstGeom prst="rect">
            <a:avLst/>
          </a:prstGeom>
          <a:ln w="38100">
            <a:solidFill>
              <a:schemeClr val="tx2">
                <a:lumMod val="75000"/>
              </a:schemeClr>
            </a:solidFill>
          </a:ln>
        </p:spPr>
      </p:pic>
      <p:sp>
        <p:nvSpPr>
          <p:cNvPr id="11" name="TextBox 10"/>
          <p:cNvSpPr txBox="1"/>
          <p:nvPr/>
        </p:nvSpPr>
        <p:spPr>
          <a:xfrm>
            <a:off x="3989807" y="1750908"/>
            <a:ext cx="4608512" cy="1938992"/>
          </a:xfrm>
          <a:prstGeom prst="rect">
            <a:avLst/>
          </a:prstGeom>
          <a:noFill/>
        </p:spPr>
        <p:txBody>
          <a:bodyPr wrap="square" rtlCol="0">
            <a:spAutoFit/>
          </a:bodyPr>
          <a:lstStyle/>
          <a:p>
            <a:r>
              <a:rPr lang="en-AU" sz="2400" dirty="0" smtClean="0"/>
              <a:t>“We </a:t>
            </a:r>
            <a:r>
              <a:rPr lang="en-AU" sz="2400" dirty="0"/>
              <a:t>must love to be hidden  and not shrink from </a:t>
            </a:r>
            <a:r>
              <a:rPr lang="en-AU" sz="2400" dirty="0" smtClean="0"/>
              <a:t>being </a:t>
            </a:r>
            <a:r>
              <a:rPr lang="en-AU" sz="2400" dirty="0"/>
              <a:t>despised and go on in our simple way trusting in </a:t>
            </a:r>
            <a:r>
              <a:rPr lang="en-AU" sz="2400" dirty="0" smtClean="0"/>
              <a:t>God”. (Circular </a:t>
            </a:r>
            <a:r>
              <a:rPr lang="en-AU" sz="2400" dirty="0"/>
              <a:t>9 September </a:t>
            </a:r>
            <a:r>
              <a:rPr lang="en-AU" sz="2400" dirty="0" smtClean="0"/>
              <a:t>1887)</a:t>
            </a:r>
            <a:endParaRPr lang="en-AU" sz="2400" dirty="0"/>
          </a:p>
          <a:p>
            <a:endParaRPr lang="en-AU" sz="2400" dirty="0"/>
          </a:p>
        </p:txBody>
      </p:sp>
      <p:sp>
        <p:nvSpPr>
          <p:cNvPr id="12" name="TextBox 11"/>
          <p:cNvSpPr txBox="1"/>
          <p:nvPr/>
        </p:nvSpPr>
        <p:spPr>
          <a:xfrm>
            <a:off x="207078" y="4390511"/>
            <a:ext cx="3384376" cy="2246769"/>
          </a:xfrm>
          <a:prstGeom prst="rect">
            <a:avLst/>
          </a:prstGeom>
          <a:noFill/>
        </p:spPr>
        <p:txBody>
          <a:bodyPr wrap="square" rtlCol="0">
            <a:spAutoFit/>
          </a:bodyPr>
          <a:lstStyle/>
          <a:p>
            <a:r>
              <a:rPr lang="en-AU" sz="2800" dirty="0" smtClean="0"/>
              <a:t>“We </a:t>
            </a:r>
            <a:r>
              <a:rPr lang="en-AU" sz="2800" dirty="0"/>
              <a:t>must try to make (humanity) better by the example of St </a:t>
            </a:r>
            <a:r>
              <a:rPr lang="en-AU" sz="2800" dirty="0" smtClean="0"/>
              <a:t>Joseph”. (Circular </a:t>
            </a:r>
            <a:r>
              <a:rPr lang="en-AU" sz="2800" dirty="0"/>
              <a:t>4 September </a:t>
            </a:r>
            <a:r>
              <a:rPr lang="en-AU" sz="2800" dirty="0" smtClean="0"/>
              <a:t>1887)</a:t>
            </a:r>
            <a:endParaRPr lang="en-AU" sz="2800" dirty="0"/>
          </a:p>
        </p:txBody>
      </p:sp>
    </p:spTree>
    <p:extLst>
      <p:ext uri="{BB962C8B-B14F-4D97-AF65-F5344CB8AC3E}">
        <p14:creationId xmlns:p14="http://schemas.microsoft.com/office/powerpoint/2010/main" val="616392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110109"/>
            <a:ext cx="8686800" cy="141950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71250"/>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7069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22294"/>
            <a:ext cx="2150503" cy="302663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468" y="3717032"/>
            <a:ext cx="2500028" cy="2952619"/>
          </a:xfrm>
          <a:prstGeom prst="rect">
            <a:avLst/>
          </a:prstGeom>
        </p:spPr>
      </p:pic>
      <p:sp>
        <p:nvSpPr>
          <p:cNvPr id="4" name="TextBox 3"/>
          <p:cNvSpPr txBox="1"/>
          <p:nvPr/>
        </p:nvSpPr>
        <p:spPr>
          <a:xfrm>
            <a:off x="2627784" y="1822294"/>
            <a:ext cx="6156985" cy="1815882"/>
          </a:xfrm>
          <a:prstGeom prst="rect">
            <a:avLst/>
          </a:prstGeom>
          <a:noFill/>
          <a:ln>
            <a:solidFill>
              <a:schemeClr val="tx1"/>
            </a:solidFill>
          </a:ln>
        </p:spPr>
        <p:txBody>
          <a:bodyPr wrap="square" rtlCol="0">
            <a:spAutoFit/>
          </a:bodyPr>
          <a:lstStyle/>
          <a:p>
            <a:r>
              <a:rPr lang="en-US" sz="2800" dirty="0" smtClean="0"/>
              <a:t>“Let </a:t>
            </a:r>
            <a:r>
              <a:rPr lang="en-US" sz="2800" dirty="0"/>
              <a:t>us wait patiently for God to unfold ‘his’ designs and let us not fear to be too indulgent to ourselves in thus trusting </a:t>
            </a:r>
            <a:r>
              <a:rPr lang="en-US" sz="2800" dirty="0" smtClean="0"/>
              <a:t>him”. </a:t>
            </a:r>
            <a:endParaRPr lang="en-AU" sz="2800" dirty="0"/>
          </a:p>
        </p:txBody>
      </p:sp>
      <p:sp>
        <p:nvSpPr>
          <p:cNvPr id="8" name="TextBox 7"/>
          <p:cNvSpPr txBox="1"/>
          <p:nvPr/>
        </p:nvSpPr>
        <p:spPr>
          <a:xfrm>
            <a:off x="2330015" y="4077072"/>
            <a:ext cx="4134445" cy="2308324"/>
          </a:xfrm>
          <a:prstGeom prst="rect">
            <a:avLst/>
          </a:prstGeom>
          <a:noFill/>
          <a:ln>
            <a:solidFill>
              <a:schemeClr val="tx1"/>
            </a:solidFill>
          </a:ln>
        </p:spPr>
        <p:txBody>
          <a:bodyPr wrap="square" rtlCol="0">
            <a:spAutoFit/>
          </a:bodyPr>
          <a:lstStyle/>
          <a:p>
            <a:r>
              <a:rPr lang="en-US" sz="2400" dirty="0" smtClean="0"/>
              <a:t>“Let </a:t>
            </a:r>
            <a:r>
              <a:rPr lang="en-US" sz="2400" dirty="0"/>
              <a:t>us wait, not like the child who dances impatiently while its bread and butter is being cut, let us confide lovingly in him – let us wait patiently until God unfolds ‘his’ designs.” </a:t>
            </a:r>
            <a:endParaRPr lang="en-AU" sz="2400" dirty="0"/>
          </a:p>
        </p:txBody>
      </p:sp>
    </p:spTree>
    <p:extLst>
      <p:ext uri="{BB962C8B-B14F-4D97-AF65-F5344CB8AC3E}">
        <p14:creationId xmlns:p14="http://schemas.microsoft.com/office/powerpoint/2010/main" val="1532472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96000">
              <a:srgbClr val="9CB86E"/>
            </a:gs>
            <a:gs pos="100000">
              <a:srgbClr val="156B13"/>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232228"/>
            <a:ext cx="8686800" cy="1451800"/>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56319"/>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53551"/>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sp>
        <p:nvSpPr>
          <p:cNvPr id="2" name="TextBox 1"/>
          <p:cNvSpPr txBox="1"/>
          <p:nvPr/>
        </p:nvSpPr>
        <p:spPr>
          <a:xfrm>
            <a:off x="411867" y="1949924"/>
            <a:ext cx="8523512" cy="4770537"/>
          </a:xfrm>
          <a:prstGeom prst="rect">
            <a:avLst/>
          </a:prstGeom>
          <a:gradFill flip="none" rotWithShape="1">
            <a:gsLst>
              <a:gs pos="0">
                <a:srgbClr val="DDEBCF"/>
              </a:gs>
              <a:gs pos="96000">
                <a:srgbClr val="9CB86E"/>
              </a:gs>
              <a:gs pos="100000">
                <a:srgbClr val="156B13"/>
              </a:gs>
            </a:gsLst>
            <a:path path="circle">
              <a:fillToRect l="100000" t="100000"/>
            </a:path>
            <a:tileRect r="-100000" b="-100000"/>
          </a:gradFill>
          <a:scene3d>
            <a:camera prst="orthographicFront"/>
            <a:lightRig rig="threePt" dir="t"/>
          </a:scene3d>
          <a:sp3d>
            <a:bevelT prst="relaxedInset"/>
          </a:sp3d>
        </p:spPr>
        <p:txBody>
          <a:bodyPr wrap="square" rtlCol="0">
            <a:spAutoFit/>
          </a:bodyPr>
          <a:lstStyle/>
          <a:p>
            <a:r>
              <a:rPr lang="en-AU" sz="2800" b="1" dirty="0" smtClean="0"/>
              <a:t>    Questions </a:t>
            </a:r>
            <a:r>
              <a:rPr lang="en-AU" sz="2800" b="1" dirty="0"/>
              <a:t>for reflection</a:t>
            </a:r>
            <a:endParaRPr lang="en-AU" sz="2800" dirty="0"/>
          </a:p>
          <a:p>
            <a:r>
              <a:rPr lang="en-AU" sz="2400" dirty="0"/>
              <a:t>Shared and/or personal</a:t>
            </a:r>
          </a:p>
          <a:p>
            <a:pPr lvl="0"/>
            <a:r>
              <a:rPr lang="en-AU" sz="2400" dirty="0"/>
              <a:t>Thinking about what you know about </a:t>
            </a:r>
            <a:r>
              <a:rPr lang="en-AU" sz="2400" dirty="0" smtClean="0"/>
              <a:t>Mary </a:t>
            </a:r>
            <a:r>
              <a:rPr lang="en-AU" sz="2400" dirty="0" err="1" smtClean="0"/>
              <a:t>MacKillop</a:t>
            </a:r>
            <a:r>
              <a:rPr lang="en-AU" sz="2400" dirty="0" smtClean="0"/>
              <a:t> </a:t>
            </a:r>
            <a:r>
              <a:rPr lang="en-AU" sz="2400" dirty="0"/>
              <a:t>and </a:t>
            </a:r>
            <a:r>
              <a:rPr lang="en-AU" sz="2400" dirty="0" smtClean="0"/>
              <a:t>Julian </a:t>
            </a:r>
            <a:r>
              <a:rPr lang="en-AU" sz="2400" dirty="0" err="1" smtClean="0"/>
              <a:t>Tenison</a:t>
            </a:r>
            <a:r>
              <a:rPr lang="en-AU" sz="2400" dirty="0" smtClean="0"/>
              <a:t> Woods </a:t>
            </a:r>
            <a:r>
              <a:rPr lang="en-AU" sz="2400" dirty="0"/>
              <a:t>and translating it into our contemporary </a:t>
            </a:r>
            <a:r>
              <a:rPr lang="en-AU" sz="2400" dirty="0" smtClean="0"/>
              <a:t>lives - </a:t>
            </a:r>
            <a:r>
              <a:rPr lang="en-AU" sz="4400" dirty="0"/>
              <a:t>w</a:t>
            </a:r>
            <a:r>
              <a:rPr lang="en-AU" sz="2400" dirty="0"/>
              <a:t>hat do you find inspiring and how is/ or could that impact on your life?</a:t>
            </a:r>
          </a:p>
          <a:p>
            <a:pPr lvl="0"/>
            <a:r>
              <a:rPr lang="en-AU" sz="3600" dirty="0"/>
              <a:t>C</a:t>
            </a:r>
            <a:r>
              <a:rPr lang="en-AU" sz="2400" dirty="0"/>
              <a:t>ritique your current place of work in the light of Mary and Julian’s spirituality. What actions does this inspire you to take</a:t>
            </a:r>
            <a:r>
              <a:rPr lang="en-AU" sz="2400" dirty="0" smtClean="0"/>
              <a:t>?</a:t>
            </a:r>
          </a:p>
          <a:p>
            <a:pPr lvl="0"/>
            <a:endParaRPr lang="en-AU" sz="2400" dirty="0"/>
          </a:p>
          <a:p>
            <a:pPr lvl="0"/>
            <a:r>
              <a:rPr lang="en-AU" sz="2800" b="1" dirty="0" smtClean="0"/>
              <a:t>W</a:t>
            </a:r>
            <a:r>
              <a:rPr lang="en-AU" sz="2400" dirty="0" smtClean="0"/>
              <a:t>hat </a:t>
            </a:r>
            <a:r>
              <a:rPr lang="en-AU" sz="2400" dirty="0"/>
              <a:t>particular aspect of either Julian or Mary’s spirituality would you like to depth in your own life</a:t>
            </a:r>
            <a:r>
              <a:rPr lang="en-AU" sz="2400" dirty="0" smtClean="0"/>
              <a:t>?</a:t>
            </a:r>
            <a:endParaRPr lang="en-AU" sz="2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1684028"/>
            <a:ext cx="808910" cy="982151"/>
          </a:xfrm>
          <a:prstGeom prst="rect">
            <a:avLst/>
          </a:prstGeom>
        </p:spPr>
      </p:pic>
    </p:spTree>
    <p:extLst>
      <p:ext uri="{BB962C8B-B14F-4D97-AF65-F5344CB8AC3E}">
        <p14:creationId xmlns:p14="http://schemas.microsoft.com/office/powerpoint/2010/main" val="3360291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96000">
              <a:srgbClr val="9CB86E"/>
            </a:gs>
            <a:gs pos="100000">
              <a:srgbClr val="156B13"/>
            </a:gs>
          </a:gsLst>
          <a:lin ang="5400000" scaled="0"/>
        </a:gradFill>
        <a:effectLst/>
      </p:bgPr>
    </p:bg>
    <p:spTree>
      <p:nvGrpSpPr>
        <p:cNvPr id="1" name=""/>
        <p:cNvGrpSpPr/>
        <p:nvPr/>
      </p:nvGrpSpPr>
      <p:grpSpPr>
        <a:xfrm>
          <a:off x="0" y="0"/>
          <a:ext cx="0" cy="0"/>
          <a:chOff x="0" y="0"/>
          <a:chExt cx="0" cy="0"/>
        </a:xfrm>
      </p:grpSpPr>
      <p:grpSp>
        <p:nvGrpSpPr>
          <p:cNvPr id="3" name="Group 2"/>
          <p:cNvGrpSpPr/>
          <p:nvPr/>
        </p:nvGrpSpPr>
        <p:grpSpPr>
          <a:xfrm>
            <a:off x="228601" y="232228"/>
            <a:ext cx="8686800" cy="1451801"/>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56319"/>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53551"/>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sp>
        <p:nvSpPr>
          <p:cNvPr id="2" name="TextBox 1"/>
          <p:cNvSpPr txBox="1"/>
          <p:nvPr/>
        </p:nvSpPr>
        <p:spPr>
          <a:xfrm>
            <a:off x="1287130" y="1988840"/>
            <a:ext cx="7533342" cy="4524315"/>
          </a:xfrm>
          <a:prstGeom prst="rect">
            <a:avLst/>
          </a:prstGeom>
          <a:gradFill flip="none" rotWithShape="1">
            <a:gsLst>
              <a:gs pos="0">
                <a:srgbClr val="DDEBCF"/>
              </a:gs>
              <a:gs pos="96000">
                <a:srgbClr val="9CB86E"/>
              </a:gs>
              <a:gs pos="100000">
                <a:srgbClr val="156B13"/>
              </a:gs>
            </a:gsLst>
            <a:path path="circle">
              <a:fillToRect l="100000" t="100000"/>
            </a:path>
            <a:tileRect r="-100000" b="-100000"/>
          </a:gradFill>
          <a:effectLst>
            <a:outerShdw blurRad="63500" sx="102000" sy="102000" algn="ctr" rotWithShape="0">
              <a:prstClr val="black">
                <a:alpha val="40000"/>
              </a:prstClr>
            </a:outerShdw>
          </a:effectLst>
        </p:spPr>
        <p:txBody>
          <a:bodyPr wrap="square" rtlCol="0">
            <a:spAutoFit/>
          </a:bodyPr>
          <a:lstStyle/>
          <a:p>
            <a:r>
              <a:rPr lang="en-AU" sz="3200" b="1" dirty="0" smtClean="0"/>
              <a:t>Questions for reflection </a:t>
            </a:r>
            <a:r>
              <a:rPr lang="en-AU" sz="3200" dirty="0"/>
              <a:t>– </a:t>
            </a:r>
            <a:r>
              <a:rPr lang="en-AU" sz="3200" dirty="0" smtClean="0"/>
              <a:t>(Attending </a:t>
            </a:r>
            <a:r>
              <a:rPr lang="en-AU" sz="3200" dirty="0"/>
              <a:t>the Spiritual </a:t>
            </a:r>
            <a:r>
              <a:rPr lang="en-AU" sz="3200" dirty="0" smtClean="0"/>
              <a:t>moment)</a:t>
            </a:r>
          </a:p>
          <a:p>
            <a:endParaRPr lang="en-AU" sz="3200" dirty="0"/>
          </a:p>
          <a:p>
            <a:r>
              <a:rPr lang="en-AU" sz="3200" dirty="0" smtClean="0"/>
              <a:t>What aspect of God’s mission that JTW and MMK engaged in inspires you to be in partnership with the vision today?</a:t>
            </a:r>
          </a:p>
          <a:p>
            <a:endParaRPr lang="en-AU" sz="3200" dirty="0"/>
          </a:p>
          <a:p>
            <a:r>
              <a:rPr lang="en-AU" sz="3200" dirty="0" smtClean="0"/>
              <a:t>How do you make a difference in the world today?</a:t>
            </a:r>
            <a:endParaRPr lang="en-AU"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57" y="1983364"/>
            <a:ext cx="808910" cy="982151"/>
          </a:xfrm>
          <a:prstGeom prst="rect">
            <a:avLst/>
          </a:prstGeom>
        </p:spPr>
      </p:pic>
    </p:spTree>
    <p:extLst>
      <p:ext uri="{BB962C8B-B14F-4D97-AF65-F5344CB8AC3E}">
        <p14:creationId xmlns:p14="http://schemas.microsoft.com/office/powerpoint/2010/main" val="37440745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228601" y="232228"/>
            <a:ext cx="8686800" cy="139679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82163"/>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83224"/>
            </a:xfrm>
            <a:prstGeom prst="rect">
              <a:avLst/>
            </a:prstGeom>
            <a:noFill/>
          </p:spPr>
          <p:txBody>
            <a:bodyPr wrap="square" rtlCol="0">
              <a:spAutoFit/>
            </a:bodyPr>
            <a:lstStyle/>
            <a:p>
              <a:pPr>
                <a:defRPr/>
              </a:pPr>
              <a:r>
                <a:rPr lang="en-AU" sz="2800" dirty="0" smtClean="0"/>
                <a:t>3.Julian </a:t>
              </a:r>
              <a:r>
                <a:rPr lang="en-AU" sz="2800" dirty="0" err="1"/>
                <a:t>Tenison</a:t>
              </a:r>
              <a:r>
                <a:rPr lang="en-AU" sz="2800" dirty="0"/>
                <a:t> Woods and Mary </a:t>
              </a:r>
              <a:r>
                <a:rPr lang="en-AU" sz="2800" dirty="0" err="1"/>
                <a:t>MacKillop</a:t>
              </a:r>
              <a:endParaRPr lang="en-AU" sz="2800" dirty="0"/>
            </a:p>
          </p:txBody>
        </p:sp>
      </p:grpSp>
      <p:sp>
        <p:nvSpPr>
          <p:cNvPr id="2" name="TextBox 1"/>
          <p:cNvSpPr txBox="1"/>
          <p:nvPr/>
        </p:nvSpPr>
        <p:spPr>
          <a:xfrm>
            <a:off x="179512" y="1700808"/>
            <a:ext cx="8654144" cy="5078313"/>
          </a:xfrm>
          <a:prstGeom prst="rect">
            <a:avLst/>
          </a:prstGeo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scene3d>
            <a:camera prst="orthographicFront"/>
            <a:lightRig rig="threePt" dir="t"/>
          </a:scene3d>
          <a:sp3d>
            <a:bevelT prst="relaxedInset"/>
          </a:sp3d>
        </p:spPr>
        <p:txBody>
          <a:bodyPr wrap="square" rtlCol="0">
            <a:spAutoFit/>
          </a:bodyPr>
          <a:lstStyle/>
          <a:p>
            <a:r>
              <a:rPr lang="en-AU" b="1" dirty="0"/>
              <a:t>Something to pursue if you have an interest</a:t>
            </a:r>
            <a:endParaRPr lang="en-AU" dirty="0"/>
          </a:p>
          <a:p>
            <a:r>
              <a:rPr lang="en-AU" dirty="0"/>
              <a:t>Write a letter to Mary or Julian</a:t>
            </a:r>
          </a:p>
          <a:p>
            <a:r>
              <a:rPr lang="en-AU" dirty="0"/>
              <a:t>Visit one of the SOSJ Mary </a:t>
            </a:r>
            <a:r>
              <a:rPr lang="en-AU" dirty="0" err="1"/>
              <a:t>MacKillop</a:t>
            </a:r>
            <a:r>
              <a:rPr lang="en-AU" dirty="0"/>
              <a:t> centres</a:t>
            </a:r>
          </a:p>
          <a:p>
            <a:r>
              <a:rPr lang="en-AU" u="sng" dirty="0">
                <a:hlinkClick r:id="rId3"/>
              </a:rPr>
              <a:t>http://www.sosj.org.au/where-we-are/index.cfm?loadref=303</a:t>
            </a:r>
            <a:r>
              <a:rPr lang="en-AU" dirty="0"/>
              <a:t> </a:t>
            </a:r>
          </a:p>
          <a:p>
            <a:r>
              <a:rPr lang="en-AU" i="1" dirty="0"/>
              <a:t>In the </a:t>
            </a:r>
            <a:r>
              <a:rPr lang="en-AU" i="1" dirty="0" smtClean="0"/>
              <a:t>Land </a:t>
            </a:r>
            <a:r>
              <a:rPr lang="en-AU" i="1" dirty="0"/>
              <a:t>of </a:t>
            </a:r>
            <a:r>
              <a:rPr lang="en-AU" i="1" dirty="0" smtClean="0"/>
              <a:t>Larks </a:t>
            </a:r>
            <a:r>
              <a:rPr lang="en-AU" i="1" dirty="0"/>
              <a:t>and </a:t>
            </a:r>
            <a:r>
              <a:rPr lang="en-AU" i="1" dirty="0" smtClean="0"/>
              <a:t>Heroes</a:t>
            </a:r>
            <a:r>
              <a:rPr lang="en-AU" i="1" dirty="0"/>
              <a:t>: Australian reflections on St Mary </a:t>
            </a:r>
            <a:r>
              <a:rPr lang="en-AU" i="1" dirty="0" err="1"/>
              <a:t>MacKillop</a:t>
            </a:r>
            <a:r>
              <a:rPr lang="en-AU" dirty="0"/>
              <a:t> edited by Alan H. </a:t>
            </a:r>
            <a:r>
              <a:rPr lang="en-AU" dirty="0" err="1"/>
              <a:t>Cadwallader</a:t>
            </a:r>
            <a:r>
              <a:rPr lang="en-AU" dirty="0"/>
              <a:t> </a:t>
            </a:r>
          </a:p>
          <a:p>
            <a:r>
              <a:rPr lang="en-AU" i="1" dirty="0"/>
              <a:t>An Extraordinary Australian</a:t>
            </a:r>
            <a:r>
              <a:rPr lang="en-AU" dirty="0"/>
              <a:t> – Paul Gardner</a:t>
            </a:r>
          </a:p>
          <a:p>
            <a:r>
              <a:rPr lang="en-AU" i="1" dirty="0"/>
              <a:t>No </a:t>
            </a:r>
            <a:r>
              <a:rPr lang="en-AU" i="1" dirty="0" smtClean="0"/>
              <a:t>Ordinary </a:t>
            </a:r>
            <a:r>
              <a:rPr lang="en-AU" i="1" dirty="0"/>
              <a:t>M</a:t>
            </a:r>
            <a:r>
              <a:rPr lang="en-AU" i="1" dirty="0" smtClean="0"/>
              <a:t>an</a:t>
            </a:r>
            <a:r>
              <a:rPr lang="en-AU" i="1" dirty="0"/>
              <a:t>: Life and letters of Julian E. </a:t>
            </a:r>
            <a:r>
              <a:rPr lang="en-AU" i="1" dirty="0" err="1"/>
              <a:t>Tenison</a:t>
            </a:r>
            <a:r>
              <a:rPr lang="en-AU" i="1" dirty="0"/>
              <a:t> Woods</a:t>
            </a:r>
            <a:r>
              <a:rPr lang="en-AU" dirty="0"/>
              <a:t> – Isabel Hepburn</a:t>
            </a:r>
          </a:p>
          <a:p>
            <a:r>
              <a:rPr lang="en-AU" dirty="0"/>
              <a:t>Fr Julian </a:t>
            </a:r>
            <a:r>
              <a:rPr lang="en-AU" dirty="0" err="1"/>
              <a:t>Tenison</a:t>
            </a:r>
            <a:r>
              <a:rPr lang="en-AU" dirty="0"/>
              <a:t> Woods Fr Founder by MMK introduced and annotated by Margaret Press</a:t>
            </a:r>
          </a:p>
          <a:p>
            <a:r>
              <a:rPr lang="en-AU" dirty="0"/>
              <a:t>Julian </a:t>
            </a:r>
            <a:r>
              <a:rPr lang="en-AU" dirty="0" err="1"/>
              <a:t>Tenison</a:t>
            </a:r>
            <a:r>
              <a:rPr lang="en-AU" dirty="0"/>
              <a:t> Woods – Margaret Press</a:t>
            </a:r>
          </a:p>
          <a:p>
            <a:r>
              <a:rPr lang="en-AU" dirty="0"/>
              <a:t>Ten </a:t>
            </a:r>
            <a:r>
              <a:rPr lang="en-AU" dirty="0" smtClean="0"/>
              <a:t>Years </a:t>
            </a:r>
            <a:r>
              <a:rPr lang="en-AU" dirty="0"/>
              <a:t>in the </a:t>
            </a:r>
            <a:r>
              <a:rPr lang="en-AU" dirty="0" smtClean="0"/>
              <a:t>Bush </a:t>
            </a:r>
            <a:r>
              <a:rPr lang="en-AU" dirty="0"/>
              <a:t>– Anne </a:t>
            </a:r>
            <a:r>
              <a:rPr lang="en-AU" dirty="0" smtClean="0"/>
              <a:t>V. </a:t>
            </a:r>
            <a:r>
              <a:rPr lang="en-AU" dirty="0"/>
              <a:t>Player</a:t>
            </a:r>
          </a:p>
          <a:p>
            <a:r>
              <a:rPr lang="en-AU" dirty="0"/>
              <a:t>Symphony of life – Anne </a:t>
            </a:r>
            <a:r>
              <a:rPr lang="en-AU" dirty="0" smtClean="0"/>
              <a:t>V. </a:t>
            </a:r>
            <a:r>
              <a:rPr lang="en-AU" dirty="0"/>
              <a:t>Player</a:t>
            </a:r>
          </a:p>
          <a:p>
            <a:r>
              <a:rPr lang="en-AU" dirty="0"/>
              <a:t>Wallaby Track Woman- multiple authors</a:t>
            </a:r>
          </a:p>
          <a:p>
            <a:r>
              <a:rPr lang="en-AU" dirty="0"/>
              <a:t>Find out about some other </a:t>
            </a:r>
            <a:r>
              <a:rPr lang="en-AU" dirty="0" err="1"/>
              <a:t>Josephites</a:t>
            </a:r>
            <a:r>
              <a:rPr lang="en-AU" dirty="0"/>
              <a:t> </a:t>
            </a:r>
            <a:r>
              <a:rPr lang="en-AU" dirty="0" smtClean="0"/>
              <a:t>– SOSJ website</a:t>
            </a:r>
          </a:p>
          <a:p>
            <a:r>
              <a:rPr lang="en-AU" i="1" dirty="0"/>
              <a:t>A </a:t>
            </a:r>
            <a:r>
              <a:rPr lang="en-AU" i="1" dirty="0" smtClean="0"/>
              <a:t>Nest </a:t>
            </a:r>
            <a:r>
              <a:rPr lang="en-AU" i="1" dirty="0"/>
              <a:t>of </a:t>
            </a:r>
            <a:r>
              <a:rPr lang="en-AU" i="1" dirty="0" smtClean="0"/>
              <a:t>Crosses</a:t>
            </a:r>
            <a:r>
              <a:rPr lang="en-AU" dirty="0" smtClean="0"/>
              <a:t> </a:t>
            </a:r>
            <a:r>
              <a:rPr lang="en-AU" dirty="0"/>
              <a:t>- Letters between Mary and Julian – Sheila </a:t>
            </a:r>
            <a:r>
              <a:rPr lang="en-AU" dirty="0" err="1"/>
              <a:t>McCreanor</a:t>
            </a:r>
            <a:r>
              <a:rPr lang="en-AU" dirty="0"/>
              <a:t> </a:t>
            </a:r>
            <a:r>
              <a:rPr lang="en-AU" dirty="0">
                <a:solidFill>
                  <a:srgbClr val="FF0000"/>
                </a:solidFill>
              </a:rPr>
              <a:t> </a:t>
            </a:r>
            <a:r>
              <a:rPr lang="en-AU" b="1" dirty="0">
                <a:solidFill>
                  <a:schemeClr val="tx2">
                    <a:lumMod val="75000"/>
                  </a:schemeClr>
                </a:solidFill>
              </a:rPr>
              <a:t>Excerpts pp271-285.</a:t>
            </a:r>
          </a:p>
          <a:p>
            <a:r>
              <a:rPr lang="en-AU" dirty="0" smtClean="0"/>
              <a:t>Resource </a:t>
            </a:r>
            <a:r>
              <a:rPr lang="en-AU" dirty="0"/>
              <a:t>book </a:t>
            </a:r>
            <a:r>
              <a:rPr lang="en-AU" dirty="0">
                <a:solidFill>
                  <a:schemeClr val="tx2">
                    <a:lumMod val="75000"/>
                  </a:schemeClr>
                </a:solidFill>
              </a:rPr>
              <a:t>3   </a:t>
            </a:r>
            <a:r>
              <a:rPr lang="en-AU" b="1" dirty="0">
                <a:solidFill>
                  <a:schemeClr val="tx2">
                    <a:lumMod val="75000"/>
                  </a:schemeClr>
                </a:solidFill>
              </a:rPr>
              <a:t>Excerpts pp. 3-9 and “The Spirit of the Institute” pp 64-72</a:t>
            </a:r>
          </a:p>
          <a:p>
            <a:r>
              <a:rPr lang="en-AU" dirty="0" smtClean="0"/>
              <a:t>Mary </a:t>
            </a:r>
            <a:r>
              <a:rPr lang="en-AU" dirty="0"/>
              <a:t>and Julian Their Letters 1862 to 1868 </a:t>
            </a:r>
            <a:r>
              <a:rPr lang="en-AU" b="1" dirty="0">
                <a:solidFill>
                  <a:schemeClr val="tx2">
                    <a:lumMod val="75000"/>
                  </a:schemeClr>
                </a:solidFill>
              </a:rPr>
              <a:t>pp.20-21; 31- </a:t>
            </a:r>
            <a:r>
              <a:rPr lang="en-AU" b="1" dirty="0" smtClean="0">
                <a:solidFill>
                  <a:schemeClr val="tx2">
                    <a:lumMod val="75000"/>
                  </a:schemeClr>
                </a:solidFill>
              </a:rPr>
              <a:t>36</a:t>
            </a:r>
            <a:endParaRPr lang="en-AU"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3472" y="1769168"/>
            <a:ext cx="815379" cy="1087173"/>
          </a:xfrm>
          <a:prstGeom prst="rect">
            <a:avLst/>
          </a:prstGeom>
        </p:spPr>
      </p:pic>
    </p:spTree>
    <p:extLst>
      <p:ext uri="{BB962C8B-B14F-4D97-AF65-F5344CB8AC3E}">
        <p14:creationId xmlns:p14="http://schemas.microsoft.com/office/powerpoint/2010/main" val="11606278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228601" y="232228"/>
            <a:ext cx="8686800" cy="1451800"/>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656319"/>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753551"/>
            </a:xfrm>
            <a:prstGeom prst="rect">
              <a:avLst/>
            </a:prstGeom>
            <a:noFill/>
          </p:spPr>
          <p:txBody>
            <a:bodyPr wrap="square" rtlCol="0">
              <a:spAutoFit/>
            </a:bodyPr>
            <a:lstStyle/>
            <a:p>
              <a:pPr>
                <a:defRPr/>
              </a:pPr>
              <a:r>
                <a:rPr lang="en-AU" sz="2800" dirty="0" smtClean="0"/>
                <a:t>Julian </a:t>
              </a:r>
              <a:r>
                <a:rPr lang="en-AU" sz="2800" dirty="0" err="1"/>
                <a:t>Tenison</a:t>
              </a:r>
              <a:r>
                <a:rPr lang="en-AU" sz="2800" dirty="0"/>
                <a:t> Woods and Mary </a:t>
              </a:r>
              <a:r>
                <a:rPr lang="en-AU" sz="2800" dirty="0" err="1"/>
                <a:t>MacKillop</a:t>
              </a:r>
              <a:endParaRPr lang="en-AU" sz="2800" dirty="0"/>
            </a:p>
          </p:txBody>
        </p:sp>
      </p:grpSp>
      <p:sp>
        <p:nvSpPr>
          <p:cNvPr id="2" name="TextBox 1"/>
          <p:cNvSpPr txBox="1"/>
          <p:nvPr/>
        </p:nvSpPr>
        <p:spPr>
          <a:xfrm>
            <a:off x="228601" y="2945717"/>
            <a:ext cx="8686800" cy="3046988"/>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rect">
              <a:fillToRect l="100000" t="100000"/>
            </a:path>
            <a:tileRect r="-100000" b="-100000"/>
          </a:gradFill>
          <a:effectLst>
            <a:softEdge rad="127000"/>
          </a:effectLst>
        </p:spPr>
        <p:txBody>
          <a:bodyPr wrap="square" rtlCol="0">
            <a:spAutoFit/>
          </a:bodyPr>
          <a:lstStyle/>
          <a:p>
            <a:r>
              <a:rPr lang="en-AU" sz="2400" dirty="0" smtClean="0"/>
              <a:t>Check your understanding (optional)</a:t>
            </a:r>
          </a:p>
          <a:p>
            <a:endParaRPr lang="en-AU" sz="2400" dirty="0"/>
          </a:p>
          <a:p>
            <a:r>
              <a:rPr lang="en-AU" sz="2400" dirty="0" smtClean="0"/>
              <a:t>Options:</a:t>
            </a:r>
          </a:p>
          <a:p>
            <a:pPr marL="342900" indent="-342900">
              <a:buFont typeface="Arial"/>
              <a:buChar char="•"/>
            </a:pPr>
            <a:r>
              <a:rPr lang="en-AU" sz="2400" dirty="0" smtClean="0"/>
              <a:t>SOSJ website</a:t>
            </a:r>
          </a:p>
          <a:p>
            <a:pPr marL="342900" indent="-342900">
              <a:buFont typeface="Arial"/>
              <a:buChar char="•"/>
            </a:pPr>
            <a:r>
              <a:rPr lang="en-AU" sz="2400" dirty="0" smtClean="0"/>
              <a:t>Visit a </a:t>
            </a:r>
            <a:r>
              <a:rPr lang="en-AU" sz="2400" dirty="0" err="1" smtClean="0"/>
              <a:t>Josephite</a:t>
            </a:r>
            <a:r>
              <a:rPr lang="en-AU" sz="2400" dirty="0" smtClean="0"/>
              <a:t> incorporated work or ministry other than your own</a:t>
            </a:r>
          </a:p>
          <a:p>
            <a:pPr marL="342900" indent="-342900">
              <a:buFont typeface="Arial"/>
              <a:buChar char="•"/>
            </a:pPr>
            <a:r>
              <a:rPr lang="en-AU" sz="2400" dirty="0" smtClean="0"/>
              <a:t>Talk to a </a:t>
            </a:r>
            <a:r>
              <a:rPr lang="en-AU" sz="2400" dirty="0" err="1" smtClean="0"/>
              <a:t>Josephite</a:t>
            </a:r>
            <a:r>
              <a:rPr lang="en-AU" sz="2400" dirty="0" smtClean="0"/>
              <a:t> </a:t>
            </a:r>
          </a:p>
          <a:p>
            <a:pPr marL="342900" indent="-342900">
              <a:buFont typeface="Arial"/>
              <a:buChar char="•"/>
            </a:pPr>
            <a:r>
              <a:rPr lang="en-AU" sz="2400" dirty="0" smtClean="0"/>
              <a:t>Research Mary </a:t>
            </a:r>
            <a:r>
              <a:rPr lang="en-AU" sz="2400" dirty="0" err="1" smtClean="0"/>
              <a:t>MacKillop</a:t>
            </a:r>
            <a:endParaRPr lang="en-AU" sz="2400" dirty="0"/>
          </a:p>
        </p:txBody>
      </p:sp>
      <p:sp>
        <p:nvSpPr>
          <p:cNvPr id="9" name="Action Button: Home 8">
            <a:hlinkClick r:id="rId3" action="ppaction://hlinksldjump" highlightClick="1"/>
          </p:cNvPr>
          <p:cNvSpPr/>
          <p:nvPr/>
        </p:nvSpPr>
        <p:spPr>
          <a:xfrm>
            <a:off x="7884368" y="5877272"/>
            <a:ext cx="1031033" cy="7920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1847409"/>
            <a:ext cx="1019572" cy="1087851"/>
          </a:xfrm>
          <a:prstGeom prst="rect">
            <a:avLst/>
          </a:prstGeom>
        </p:spPr>
      </p:pic>
    </p:spTree>
    <p:extLst>
      <p:ext uri="{BB962C8B-B14F-4D97-AF65-F5344CB8AC3E}">
        <p14:creationId xmlns:p14="http://schemas.microsoft.com/office/powerpoint/2010/main" val="19615830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48000">
              <a:schemeClr val="accent5">
                <a:lumMod val="97000"/>
                <a:lumOff val="3000"/>
              </a:schemeClr>
            </a:gs>
            <a:gs pos="100000">
              <a:schemeClr val="accent5">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23723396"/>
              </p:ext>
            </p:extLst>
          </p:nvPr>
        </p:nvGraphicFramePr>
        <p:xfrm>
          <a:off x="261257" y="1628800"/>
          <a:ext cx="3200400" cy="5114904"/>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xmlns="" val="20000"/>
                    </a:ext>
                  </a:extLst>
                </a:gridCol>
              </a:tblGrid>
              <a:tr h="617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Introduction</a:t>
                      </a:r>
                    </a:p>
                    <a:p>
                      <a:endParaRPr lang="en-AU" dirty="0"/>
                    </a:p>
                  </a:txBody>
                  <a:tcPr marL="68580" marR="68580">
                    <a:solidFill>
                      <a:schemeClr val="accent1">
                        <a:lumMod val="20000"/>
                        <a:lumOff val="80000"/>
                      </a:schemeClr>
                    </a:solidFill>
                  </a:tcPr>
                </a:tc>
                <a:extLst>
                  <a:ext uri="{0D108BD9-81ED-4DB2-BD59-A6C34878D82A}">
                    <a16:rowId xmlns:a16="http://schemas.microsoft.com/office/drawing/2014/main" xmlns="" val="10000"/>
                  </a:ext>
                </a:extLst>
              </a:tr>
              <a:tr h="8412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Healing/Caring/Teaching Mission of Jesus</a:t>
                      </a:r>
                    </a:p>
                    <a:p>
                      <a:endParaRPr lang="en-AU" dirty="0"/>
                    </a:p>
                  </a:txBody>
                  <a:tcPr marL="68580" marR="68580">
                    <a:solidFill>
                      <a:schemeClr val="accent1">
                        <a:lumMod val="60000"/>
                        <a:lumOff val="40000"/>
                      </a:schemeClr>
                    </a:solidFill>
                  </a:tcPr>
                </a:tc>
                <a:extLst>
                  <a:ext uri="{0D108BD9-81ED-4DB2-BD59-A6C34878D82A}">
                    <a16:rowId xmlns:a16="http://schemas.microsoft.com/office/drawing/2014/main" xmlns="" val="10001"/>
                  </a:ext>
                </a:extLst>
              </a:tr>
              <a:tr h="1006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Readings Sayings/Letters from Julian </a:t>
                      </a:r>
                      <a:r>
                        <a:rPr lang="en-AU" dirty="0" err="1" smtClean="0"/>
                        <a:t>Tenison</a:t>
                      </a:r>
                      <a:r>
                        <a:rPr lang="en-AU" dirty="0" smtClean="0"/>
                        <a:t> Woods and Mary </a:t>
                      </a:r>
                      <a:r>
                        <a:rPr lang="en-AU" dirty="0" err="1" smtClean="0"/>
                        <a:t>MacKillop</a:t>
                      </a:r>
                      <a:endParaRPr lang="en-AU" dirty="0"/>
                    </a:p>
                  </a:txBody>
                  <a:tcPr marL="68580" marR="68580"/>
                </a:tc>
                <a:extLst>
                  <a:ext uri="{0D108BD9-81ED-4DB2-BD59-A6C34878D82A}">
                    <a16:rowId xmlns:a16="http://schemas.microsoft.com/office/drawing/2014/main" xmlns="" val="10002"/>
                  </a:ext>
                </a:extLst>
              </a:tr>
              <a:tr h="847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400" dirty="0" smtClean="0"/>
                        <a:t>Charism- (Spirituality)</a:t>
                      </a:r>
                    </a:p>
                  </a:txBody>
                  <a:tcPr marL="68580" marR="68580">
                    <a:solidFill>
                      <a:schemeClr val="accent1">
                        <a:lumMod val="75000"/>
                      </a:schemeClr>
                    </a:solidFill>
                  </a:tcPr>
                </a:tc>
                <a:extLst>
                  <a:ext uri="{0D108BD9-81ED-4DB2-BD59-A6C34878D82A}">
                    <a16:rowId xmlns:a16="http://schemas.microsoft.com/office/drawing/2014/main" xmlns="" val="10003"/>
                  </a:ext>
                </a:extLst>
              </a:tr>
              <a:tr h="847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The Place of Joseph</a:t>
                      </a:r>
                      <a:endParaRPr lang="en-AU" dirty="0"/>
                    </a:p>
                  </a:txBody>
                  <a:tcPr marL="68580" marR="68580"/>
                </a:tc>
                <a:extLst>
                  <a:ext uri="{0D108BD9-81ED-4DB2-BD59-A6C34878D82A}">
                    <a16:rowId xmlns:a16="http://schemas.microsoft.com/office/drawing/2014/main" xmlns="" val="10004"/>
                  </a:ext>
                </a:extLst>
              </a:tr>
              <a:tr h="8581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Dignity for all Life and Especially People who have Fewer Choices</a:t>
                      </a:r>
                      <a:endParaRPr lang="en-AU" dirty="0"/>
                    </a:p>
                  </a:txBody>
                  <a:tcPr marL="68580" marR="68580"/>
                </a:tc>
                <a:extLst>
                  <a:ext uri="{0D108BD9-81ED-4DB2-BD59-A6C34878D82A}">
                    <a16:rowId xmlns:a16="http://schemas.microsoft.com/office/drawing/2014/main" xmlns="" val="10005"/>
                  </a:ext>
                </a:extLst>
              </a:tr>
            </a:tbl>
          </a:graphicData>
        </a:graphic>
      </p:graphicFrame>
      <p:grpSp>
        <p:nvGrpSpPr>
          <p:cNvPr id="4" name="Group 3"/>
          <p:cNvGrpSpPr/>
          <p:nvPr/>
        </p:nvGrpSpPr>
        <p:grpSpPr>
          <a:xfrm>
            <a:off x="228601" y="232229"/>
            <a:ext cx="8686800" cy="1146628"/>
            <a:chOff x="304801" y="232229"/>
            <a:chExt cx="11582400" cy="1146628"/>
          </a:xfrm>
        </p:grpSpPr>
        <p:sp>
          <p:nvSpPr>
            <p:cNvPr id="2" name="Rectangle 1"/>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9" name="TextBox 8"/>
            <p:cNvSpPr txBox="1"/>
            <p:nvPr/>
          </p:nvSpPr>
          <p:spPr>
            <a:xfrm>
              <a:off x="6125025" y="348344"/>
              <a:ext cx="5588000" cy="523220"/>
            </a:xfrm>
            <a:prstGeom prst="rect">
              <a:avLst/>
            </a:prstGeom>
            <a:noFill/>
          </p:spPr>
          <p:txBody>
            <a:bodyPr wrap="square" rtlCol="0">
              <a:spAutoFit/>
            </a:bodyPr>
            <a:lstStyle/>
            <a:p>
              <a:pPr>
                <a:defRPr/>
              </a:pPr>
              <a:r>
                <a:rPr lang="en-AU" sz="2800" dirty="0" smtClean="0"/>
                <a:t>4. Charism (Spirituality)</a:t>
              </a:r>
              <a:endParaRPr lang="en-AU" sz="2800" dirty="0"/>
            </a:p>
          </p:txBody>
        </p:sp>
      </p:gr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470341" y="1844824"/>
            <a:ext cx="3702059" cy="3512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3901699" y="5599996"/>
            <a:ext cx="4572000" cy="685059"/>
          </a:xfrm>
          <a:prstGeom prst="rect">
            <a:avLst/>
          </a:prstGeom>
        </p:spPr>
        <p:txBody>
          <a:bodyPr>
            <a:spAutoFit/>
          </a:bodyPr>
          <a:lstStyle/>
          <a:p>
            <a:pPr marL="457200">
              <a:lnSpc>
                <a:spcPct val="107000"/>
              </a:lnSpc>
              <a:spcAft>
                <a:spcPts val="800"/>
              </a:spcAft>
            </a:pPr>
            <a:r>
              <a:rPr lang="en-AU" b="1" dirty="0">
                <a:latin typeface="Calibri" panose="020F0502020204030204" pitchFamily="34" charset="0"/>
                <a:ea typeface="Calibri" panose="020F0502020204030204" pitchFamily="34" charset="0"/>
                <a:cs typeface="Times New Roman" panose="02020603050405020304" pitchFamily="18" charset="0"/>
              </a:rPr>
              <a:t>Sister </a:t>
            </a:r>
            <a:r>
              <a:rPr lang="en-AU" b="1" dirty="0" err="1">
                <a:latin typeface="Calibri" panose="020F0502020204030204" pitchFamily="34" charset="0"/>
                <a:ea typeface="Calibri" panose="020F0502020204030204" pitchFamily="34" charset="0"/>
                <a:cs typeface="Times New Roman" panose="02020603050405020304" pitchFamily="18" charset="0"/>
              </a:rPr>
              <a:t>Olave</a:t>
            </a:r>
            <a:r>
              <a:rPr lang="en-AU" b="1" dirty="0">
                <a:latin typeface="Calibri" panose="020F0502020204030204" pitchFamily="34" charset="0"/>
                <a:ea typeface="Calibri" panose="020F0502020204030204" pitchFamily="34" charset="0"/>
                <a:cs typeface="Times New Roman" panose="02020603050405020304" pitchFamily="18" charset="0"/>
              </a:rPr>
              <a:t> </a:t>
            </a:r>
            <a:r>
              <a:rPr lang="en-AU" b="1" dirty="0" smtClean="0">
                <a:latin typeface="Calibri" panose="020F0502020204030204" pitchFamily="34" charset="0"/>
                <a:ea typeface="Calibri" panose="020F0502020204030204" pitchFamily="34" charset="0"/>
                <a:cs typeface="Times New Roman" panose="02020603050405020304" pitchFamily="18" charset="0"/>
              </a:rPr>
              <a:t>Walsh (</a:t>
            </a:r>
            <a:r>
              <a:rPr lang="en-AU" b="1" dirty="0" err="1" smtClean="0">
                <a:latin typeface="Calibri" panose="020F0502020204030204" pitchFamily="34" charset="0"/>
                <a:ea typeface="Calibri" panose="020F0502020204030204" pitchFamily="34" charset="0"/>
                <a:cs typeface="Times New Roman" panose="02020603050405020304" pitchFamily="18" charset="0"/>
              </a:rPr>
              <a:t>dec</a:t>
            </a:r>
            <a:r>
              <a:rPr lang="en-AU" b="1" dirty="0" smtClean="0">
                <a:latin typeface="Calibri" panose="020F0502020204030204" pitchFamily="34" charset="0"/>
                <a:ea typeface="Calibri" panose="020F0502020204030204" pitchFamily="34" charset="0"/>
                <a:cs typeface="Times New Roman" panose="02020603050405020304" pitchFamily="18" charset="0"/>
              </a:rPr>
              <a:t>) </a:t>
            </a:r>
            <a:r>
              <a:rPr lang="en-AU" b="1" dirty="0">
                <a:latin typeface="Calibri" panose="020F0502020204030204" pitchFamily="34" charset="0"/>
                <a:ea typeface="Calibri" panose="020F0502020204030204" pitchFamily="34" charset="0"/>
                <a:cs typeface="Times New Roman" panose="02020603050405020304" pitchFamily="18" charset="0"/>
              </a:rPr>
              <a:t>and Sister Anne-Marie Gallagher (Teacher)</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810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21"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44000">
              <a:srgbClr val="9966FF"/>
            </a:gs>
            <a:gs pos="61000">
              <a:srgbClr val="CC99FF"/>
            </a:gs>
            <a:gs pos="82001">
              <a:srgbClr val="99CCFF"/>
            </a:gs>
            <a:gs pos="100000">
              <a:srgbClr val="CCCCFF"/>
            </a:gs>
          </a:gsLst>
          <a:lin ang="2700000" scaled="1"/>
          <a:tileRect/>
        </a:gradFill>
        <a:effectLst/>
      </p:bgPr>
    </p:bg>
    <p:spTree>
      <p:nvGrpSpPr>
        <p:cNvPr id="1" name=""/>
        <p:cNvGrpSpPr/>
        <p:nvPr/>
      </p:nvGrpSpPr>
      <p:grpSpPr>
        <a:xfrm>
          <a:off x="0" y="0"/>
          <a:ext cx="0" cy="0"/>
          <a:chOff x="0" y="0"/>
          <a:chExt cx="0" cy="0"/>
        </a:xfrm>
      </p:grpSpPr>
      <p:grpSp>
        <p:nvGrpSpPr>
          <p:cNvPr id="4" name="Group 3"/>
          <p:cNvGrpSpPr/>
          <p:nvPr/>
        </p:nvGrpSpPr>
        <p:grpSpPr>
          <a:xfrm>
            <a:off x="228601" y="23222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sp>
          <p:nvSpPr>
            <p:cNvPr id="7" name="TextBox 6"/>
            <p:cNvSpPr txBox="1"/>
            <p:nvPr/>
          </p:nvSpPr>
          <p:spPr>
            <a:xfrm>
              <a:off x="6125025" y="348344"/>
              <a:ext cx="5588000" cy="523220"/>
            </a:xfrm>
            <a:prstGeom prst="rect">
              <a:avLst/>
            </a:prstGeom>
            <a:noFill/>
          </p:spPr>
          <p:txBody>
            <a:bodyPr wrap="square" rtlCol="0">
              <a:spAutoFit/>
            </a:bodyPr>
            <a:lstStyle/>
            <a:p>
              <a:pPr>
                <a:defRPr/>
              </a:pPr>
              <a:r>
                <a:rPr lang="en-AU" sz="2800" dirty="0" smtClean="0"/>
                <a:t>4. Charism (Spirituality)</a:t>
              </a:r>
              <a:endParaRPr lang="en-AU" sz="2800" dirty="0"/>
            </a:p>
          </p:txBody>
        </p:sp>
      </p:grpSp>
      <p:sp>
        <p:nvSpPr>
          <p:cNvPr id="10" name="TextBox 9"/>
          <p:cNvSpPr txBox="1"/>
          <p:nvPr/>
        </p:nvSpPr>
        <p:spPr>
          <a:xfrm>
            <a:off x="261257" y="1772816"/>
            <a:ext cx="8654144" cy="2308324"/>
          </a:xfrm>
          <a:prstGeom prst="rect">
            <a:avLst/>
          </a:prstGeom>
          <a:noFill/>
        </p:spPr>
        <p:txBody>
          <a:bodyPr wrap="square" rtlCol="0">
            <a:spAutoFit/>
          </a:bodyPr>
          <a:lstStyle/>
          <a:p>
            <a:r>
              <a:rPr lang="en-AU" sz="3600" dirty="0" smtClean="0"/>
              <a:t>What is Charisma? Charlie Gandy @ TED talks</a:t>
            </a:r>
          </a:p>
          <a:p>
            <a:endParaRPr lang="en-AU" sz="3600" dirty="0"/>
          </a:p>
          <a:p>
            <a:r>
              <a:rPr lang="en-AU" sz="3600" dirty="0">
                <a:hlinkClick r:id="rId3"/>
              </a:rPr>
              <a:t>http://</a:t>
            </a:r>
            <a:r>
              <a:rPr lang="en-AU" sz="3600" dirty="0" smtClean="0">
                <a:hlinkClick r:id="rId3"/>
              </a:rPr>
              <a:t>tedxtalks.ted.com/video/TEDxSoCal-Charlie-Gandy-Creatin</a:t>
            </a:r>
            <a:r>
              <a:rPr lang="en-AU" sz="3600" dirty="0" smtClean="0"/>
              <a:t> </a:t>
            </a:r>
            <a:endParaRPr lang="en-AU" sz="3600" dirty="0"/>
          </a:p>
        </p:txBody>
      </p:sp>
      <p:sp>
        <p:nvSpPr>
          <p:cNvPr id="11" name="TextBox 10"/>
          <p:cNvSpPr txBox="1"/>
          <p:nvPr/>
        </p:nvSpPr>
        <p:spPr>
          <a:xfrm>
            <a:off x="267342" y="5085184"/>
            <a:ext cx="7992888" cy="707886"/>
          </a:xfrm>
          <a:prstGeom prst="rect">
            <a:avLst/>
          </a:prstGeom>
          <a:noFill/>
        </p:spPr>
        <p:txBody>
          <a:bodyPr wrap="square" rtlCol="0">
            <a:spAutoFit/>
          </a:bodyPr>
          <a:lstStyle/>
          <a:p>
            <a:r>
              <a:rPr lang="en-AU" sz="4000" dirty="0" smtClean="0"/>
              <a:t>Think of someone with Charisma</a:t>
            </a:r>
            <a:endParaRPr lang="en-AU" sz="4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3861048"/>
            <a:ext cx="728572" cy="971429"/>
          </a:xfrm>
          <a:prstGeom prst="rect">
            <a:avLst/>
          </a:prstGeom>
        </p:spPr>
      </p:pic>
    </p:spTree>
    <p:extLst>
      <p:ext uri="{BB962C8B-B14F-4D97-AF65-F5344CB8AC3E}">
        <p14:creationId xmlns:p14="http://schemas.microsoft.com/office/powerpoint/2010/main" val="3010813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195943" y="1135501"/>
            <a:ext cx="8726011" cy="5386090"/>
          </a:xfrm>
          <a:prstGeom prst="rect">
            <a:avLst/>
          </a:prstGeom>
          <a:solidFill>
            <a:schemeClr val="accent3">
              <a:lumMod val="60000"/>
              <a:lumOff val="40000"/>
            </a:schemeClr>
          </a:solidFill>
          <a:effectLst>
            <a:softEdge rad="127000"/>
          </a:effectLst>
          <a:scene3d>
            <a:camera prst="orthographicFront"/>
            <a:lightRig rig="threePt" dir="t"/>
          </a:scene3d>
          <a:sp3d>
            <a:bevelT prst="relaxedInset"/>
          </a:sp3d>
        </p:spPr>
        <p:txBody>
          <a:bodyPr wrap="square">
            <a:spAutoFit/>
          </a:bodyPr>
          <a:lstStyle/>
          <a:p>
            <a:pPr>
              <a:defRPr/>
            </a:pPr>
            <a:r>
              <a:rPr lang="en-NZ" sz="2000" b="1" dirty="0">
                <a:solidFill>
                  <a:schemeClr val="accent1">
                    <a:lumMod val="50000"/>
                  </a:schemeClr>
                </a:solidFill>
                <a:latin typeface="Arial" charset="0"/>
                <a:cs typeface="Arial" charset="0"/>
              </a:rPr>
              <a:t>KEY </a:t>
            </a:r>
            <a:r>
              <a:rPr lang="en-NZ" sz="2000" b="1" dirty="0" smtClean="0">
                <a:solidFill>
                  <a:schemeClr val="accent1">
                    <a:lumMod val="50000"/>
                  </a:schemeClr>
                </a:solidFill>
                <a:latin typeface="Arial" charset="0"/>
                <a:cs typeface="Arial" charset="0"/>
              </a:rPr>
              <a:t>Values </a:t>
            </a:r>
            <a:r>
              <a:rPr lang="en-NZ" sz="2000" b="1" dirty="0">
                <a:solidFill>
                  <a:schemeClr val="accent1">
                    <a:lumMod val="50000"/>
                  </a:schemeClr>
                </a:solidFill>
                <a:latin typeface="Arial" charset="0"/>
                <a:cs typeface="Arial" charset="0"/>
              </a:rPr>
              <a:t>THAT ARE HALLMARKS OF JOSEPHITE </a:t>
            </a:r>
            <a:r>
              <a:rPr lang="en-NZ" sz="2000" b="1" dirty="0" smtClean="0">
                <a:solidFill>
                  <a:schemeClr val="accent1">
                    <a:lumMod val="50000"/>
                  </a:schemeClr>
                </a:solidFill>
                <a:latin typeface="Arial" charset="0"/>
                <a:cs typeface="Arial" charset="0"/>
              </a:rPr>
              <a:t>SPIRITUALITY</a:t>
            </a:r>
            <a:r>
              <a:rPr lang="en-NZ" dirty="0" smtClean="0">
                <a:latin typeface="Arial" charset="0"/>
                <a:cs typeface="Arial" charset="0"/>
              </a:rPr>
              <a:t>:</a:t>
            </a:r>
          </a:p>
          <a:p>
            <a:pPr>
              <a:defRPr/>
            </a:pPr>
            <a:endParaRPr lang="en-NZ" b="1" dirty="0" smtClean="0">
              <a:solidFill>
                <a:srgbClr val="000066"/>
              </a:solidFill>
              <a:latin typeface="Arial" charset="0"/>
              <a:cs typeface="Arial" charset="0"/>
            </a:endParaRPr>
          </a:p>
          <a:p>
            <a:pPr>
              <a:defRPr/>
            </a:pPr>
            <a:r>
              <a:rPr lang="en-NZ" b="1" dirty="0" smtClean="0">
                <a:solidFill>
                  <a:srgbClr val="000066"/>
                </a:solidFill>
                <a:latin typeface="Arial" charset="0"/>
                <a:cs typeface="Arial" charset="0"/>
              </a:rPr>
              <a:t>SIMPLICITY</a:t>
            </a:r>
          </a:p>
          <a:p>
            <a:pPr>
              <a:defRPr/>
            </a:pPr>
            <a:endParaRPr lang="en-NZ" b="1" dirty="0">
              <a:solidFill>
                <a:srgbClr val="000066"/>
              </a:solidFill>
              <a:latin typeface="Arial" charset="0"/>
              <a:cs typeface="Arial" charset="0"/>
            </a:endParaRPr>
          </a:p>
          <a:p>
            <a:pPr lvl="1">
              <a:defRPr/>
            </a:pPr>
            <a:r>
              <a:rPr lang="en-NZ" b="1" dirty="0" smtClean="0">
                <a:solidFill>
                  <a:srgbClr val="000066"/>
                </a:solidFill>
                <a:latin typeface="Arial" charset="0"/>
                <a:cs typeface="Arial" charset="0"/>
              </a:rPr>
              <a:t>DOWN </a:t>
            </a:r>
            <a:r>
              <a:rPr lang="en-NZ" b="1" dirty="0">
                <a:solidFill>
                  <a:srgbClr val="000066"/>
                </a:solidFill>
                <a:latin typeface="Arial" charset="0"/>
                <a:cs typeface="Arial" charset="0"/>
              </a:rPr>
              <a:t>TO </a:t>
            </a:r>
            <a:r>
              <a:rPr lang="en-NZ" b="1" dirty="0" smtClean="0">
                <a:solidFill>
                  <a:srgbClr val="000066"/>
                </a:solidFill>
                <a:latin typeface="Arial" charset="0"/>
                <a:cs typeface="Arial" charset="0"/>
              </a:rPr>
              <a:t>EARTH-NESS</a:t>
            </a:r>
          </a:p>
          <a:p>
            <a:pPr lvl="1">
              <a:defRPr/>
            </a:pPr>
            <a:endParaRPr lang="en-NZ" b="1" dirty="0" smtClean="0">
              <a:solidFill>
                <a:srgbClr val="000066"/>
              </a:solidFill>
              <a:latin typeface="Arial" charset="0"/>
              <a:cs typeface="Arial" charset="0"/>
            </a:endParaRPr>
          </a:p>
          <a:p>
            <a:pPr>
              <a:defRPr/>
            </a:pPr>
            <a:r>
              <a:rPr lang="en-NZ" b="1" dirty="0" smtClean="0">
                <a:solidFill>
                  <a:srgbClr val="000066"/>
                </a:solidFill>
                <a:latin typeface="Arial" charset="0"/>
                <a:cs typeface="Arial" charset="0"/>
              </a:rPr>
              <a:t>		PRACTICALITY</a:t>
            </a:r>
          </a:p>
          <a:p>
            <a:pPr>
              <a:defRPr/>
            </a:pPr>
            <a:endParaRPr lang="en-NZ" b="1" dirty="0">
              <a:solidFill>
                <a:srgbClr val="000066"/>
              </a:solidFill>
              <a:latin typeface="Arial" charset="0"/>
              <a:cs typeface="Arial" charset="0"/>
            </a:endParaRPr>
          </a:p>
          <a:p>
            <a:pPr>
              <a:defRPr/>
            </a:pPr>
            <a:r>
              <a:rPr lang="en-NZ" b="1" dirty="0" smtClean="0">
                <a:solidFill>
                  <a:srgbClr val="000066"/>
                </a:solidFill>
                <a:latin typeface="Arial" charset="0"/>
                <a:cs typeface="Arial" charset="0"/>
              </a:rPr>
              <a:t>			HUMILITY</a:t>
            </a:r>
          </a:p>
          <a:p>
            <a:pPr>
              <a:defRPr/>
            </a:pPr>
            <a:endParaRPr lang="en-NZ" b="1" dirty="0">
              <a:solidFill>
                <a:srgbClr val="000066"/>
              </a:solidFill>
              <a:latin typeface="Arial" charset="0"/>
              <a:cs typeface="Arial" charset="0"/>
            </a:endParaRPr>
          </a:p>
          <a:p>
            <a:pPr>
              <a:defRPr/>
            </a:pPr>
            <a:r>
              <a:rPr lang="en-NZ" b="1" dirty="0" smtClean="0">
                <a:solidFill>
                  <a:srgbClr val="000066"/>
                </a:solidFill>
                <a:latin typeface="Arial" charset="0"/>
                <a:cs typeface="Arial" charset="0"/>
              </a:rPr>
              <a:t>				HOSPITALITY</a:t>
            </a:r>
          </a:p>
          <a:p>
            <a:pPr>
              <a:defRPr/>
            </a:pPr>
            <a:endParaRPr lang="en-NZ" b="1" dirty="0">
              <a:solidFill>
                <a:srgbClr val="000066"/>
              </a:solidFill>
              <a:latin typeface="Arial" charset="0"/>
              <a:cs typeface="Arial" charset="0"/>
            </a:endParaRPr>
          </a:p>
          <a:p>
            <a:pPr>
              <a:defRPr/>
            </a:pPr>
            <a:r>
              <a:rPr lang="en-NZ" b="1" dirty="0" smtClean="0">
                <a:solidFill>
                  <a:srgbClr val="000066"/>
                </a:solidFill>
                <a:latin typeface="Arial" charset="0"/>
                <a:cs typeface="Arial" charset="0"/>
              </a:rPr>
              <a:t>					BEING  </a:t>
            </a:r>
            <a:r>
              <a:rPr lang="en-NZ" b="1" dirty="0">
                <a:solidFill>
                  <a:srgbClr val="000066"/>
                </a:solidFill>
                <a:latin typeface="Arial" charset="0"/>
                <a:cs typeface="Arial" charset="0"/>
              </a:rPr>
              <a:t>“ONE’’  WITH </a:t>
            </a:r>
            <a:r>
              <a:rPr lang="en-NZ" b="1" dirty="0" smtClean="0">
                <a:solidFill>
                  <a:srgbClr val="000066"/>
                </a:solidFill>
                <a:latin typeface="Arial" charset="0"/>
                <a:cs typeface="Arial" charset="0"/>
              </a:rPr>
              <a:t>OTHERS</a:t>
            </a:r>
          </a:p>
          <a:p>
            <a:pPr>
              <a:defRPr/>
            </a:pPr>
            <a:endParaRPr lang="en-NZ" b="1" dirty="0" smtClean="0">
              <a:solidFill>
                <a:srgbClr val="000066"/>
              </a:solidFill>
              <a:latin typeface="Arial" charset="0"/>
              <a:cs typeface="Arial" charset="0"/>
            </a:endParaRPr>
          </a:p>
          <a:p>
            <a:pPr>
              <a:defRPr/>
            </a:pPr>
            <a:r>
              <a:rPr lang="en-NZ" b="1" dirty="0" smtClean="0">
                <a:solidFill>
                  <a:srgbClr val="000066"/>
                </a:solidFill>
                <a:latin typeface="Arial" charset="0"/>
                <a:cs typeface="Arial" charset="0"/>
              </a:rPr>
              <a:t>						KINDNESS</a:t>
            </a:r>
          </a:p>
          <a:p>
            <a:pPr>
              <a:defRPr/>
            </a:pPr>
            <a:endParaRPr lang="en-NZ" b="1" dirty="0">
              <a:solidFill>
                <a:srgbClr val="000066"/>
              </a:solidFill>
              <a:latin typeface="Arial" charset="0"/>
              <a:cs typeface="Arial" charset="0"/>
            </a:endParaRPr>
          </a:p>
          <a:p>
            <a:pPr>
              <a:defRPr/>
            </a:pPr>
            <a:r>
              <a:rPr lang="en-NZ" b="1" dirty="0" smtClean="0">
                <a:solidFill>
                  <a:srgbClr val="000066"/>
                </a:solidFill>
                <a:latin typeface="Arial" charset="0"/>
                <a:cs typeface="Arial" charset="0"/>
              </a:rPr>
              <a:t>							DIGNITY FOR ALL   					LIFE AND ESPECIALLY 						PEOPLE WHO HAVE FEWER CHOICES</a:t>
            </a:r>
            <a:endParaRPr lang="en-NZ" dirty="0">
              <a:latin typeface="Arial" charset="0"/>
              <a:cs typeface="Arial" charset="0"/>
            </a:endParaRPr>
          </a:p>
        </p:txBody>
      </p:sp>
      <p:grpSp>
        <p:nvGrpSpPr>
          <p:cNvPr id="4" name="Group 3"/>
          <p:cNvGrpSpPr/>
          <p:nvPr/>
        </p:nvGrpSpPr>
        <p:grpSpPr>
          <a:xfrm>
            <a:off x="195943" y="101601"/>
            <a:ext cx="8752115" cy="886933"/>
            <a:chOff x="261258" y="101600"/>
            <a:chExt cx="11669486" cy="88693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282173" y="157536"/>
              <a:ext cx="6487885" cy="830997"/>
            </a:xfrm>
            <a:prstGeom prst="rect">
              <a:avLst/>
            </a:prstGeom>
            <a:noFill/>
          </p:spPr>
          <p:txBody>
            <a:bodyPr wrap="square" rtlCol="0">
              <a:spAutoFit/>
            </a:bodyPr>
            <a:lstStyle/>
            <a:p>
              <a:r>
                <a:rPr lang="en-AU" sz="2400" b="1" dirty="0" smtClean="0"/>
                <a:t>Module 1</a:t>
              </a:r>
              <a:r>
                <a:rPr lang="en-AU" sz="2400" b="1" dirty="0"/>
                <a:t>: </a:t>
              </a:r>
              <a:r>
                <a:rPr lang="en-AU" sz="2400" b="1" dirty="0" err="1"/>
                <a:t>Josephite</a:t>
              </a:r>
              <a:r>
                <a:rPr lang="en-AU" sz="2400" b="1" dirty="0"/>
                <a:t> </a:t>
              </a:r>
              <a:r>
                <a:rPr lang="en-AU" sz="2400" b="1" dirty="0" smtClean="0"/>
                <a:t>Charism/Values/Ethos</a:t>
              </a:r>
              <a:endParaRPr lang="en-AU" b="1" dirty="0"/>
            </a:p>
          </p:txBody>
        </p:sp>
        <p:sp>
          <p:nvSpPr>
            <p:cNvPr id="8" name="TextBox 7"/>
            <p:cNvSpPr txBox="1"/>
            <p:nvPr/>
          </p:nvSpPr>
          <p:spPr>
            <a:xfrm>
              <a:off x="8592278" y="294474"/>
              <a:ext cx="3019148" cy="523220"/>
            </a:xfrm>
            <a:prstGeom prst="rect">
              <a:avLst/>
            </a:prstGeom>
            <a:noFill/>
          </p:spPr>
          <p:txBody>
            <a:bodyPr wrap="square" rtlCol="0">
              <a:spAutoFit/>
            </a:bodyPr>
            <a:lstStyle/>
            <a:p>
              <a:r>
                <a:rPr lang="en-AU" sz="2800" dirty="0" smtClean="0"/>
                <a:t>Introduction</a:t>
              </a:r>
              <a:endParaRPr lang="en-AU" sz="2800" dirty="0"/>
            </a:p>
          </p:txBody>
        </p:sp>
      </p:grpSp>
    </p:spTree>
    <p:extLst>
      <p:ext uri="{BB962C8B-B14F-4D97-AF65-F5344CB8AC3E}">
        <p14:creationId xmlns:p14="http://schemas.microsoft.com/office/powerpoint/2010/main" val="130305564"/>
      </p:ext>
    </p:extLst>
  </p:cSld>
  <p:clrMapOvr>
    <a:masterClrMapping/>
  </p:clrMapOvr>
  <p:transition spd="slow" advClick="0"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wipe(down)">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Effect transition="in" filter="wipe(down)">
                                      <p:cBhvr>
                                        <p:cTn id="24" dur="500"/>
                                        <p:tgtEl>
                                          <p:spTgt spid="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wipe(down)">
                                      <p:cBhvr>
                                        <p:cTn id="29" dur="500"/>
                                        <p:tgtEl>
                                          <p:spTgt spid="6">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wipe(down)">
                                      <p:cBhvr>
                                        <p:cTn id="34" dur="500"/>
                                        <p:tgtEl>
                                          <p:spTgt spid="6">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animEffect transition="in" filter="wipe(down)">
                                      <p:cBhvr>
                                        <p:cTn id="39" dur="500"/>
                                        <p:tgtEl>
                                          <p:spTgt spid="6">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
                                            <p:txEl>
                                              <p:pRg st="14" end="14"/>
                                            </p:txEl>
                                          </p:spTgt>
                                        </p:tgtEl>
                                        <p:attrNameLst>
                                          <p:attrName>style.visibility</p:attrName>
                                        </p:attrNameLst>
                                      </p:cBhvr>
                                      <p:to>
                                        <p:strVal val="visible"/>
                                      </p:to>
                                    </p:set>
                                    <p:animEffect transition="in" filter="wipe(down)">
                                      <p:cBhvr>
                                        <p:cTn id="44" dur="500"/>
                                        <p:tgtEl>
                                          <p:spTgt spid="6">
                                            <p:txEl>
                                              <p:pRg st="14" end="1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
                                            <p:txEl>
                                              <p:pRg st="16" end="16"/>
                                            </p:txEl>
                                          </p:spTgt>
                                        </p:tgtEl>
                                        <p:attrNameLst>
                                          <p:attrName>style.visibility</p:attrName>
                                        </p:attrNameLst>
                                      </p:cBhvr>
                                      <p:to>
                                        <p:strVal val="visible"/>
                                      </p:to>
                                    </p:set>
                                    <p:animEffect transition="in" filter="wipe(down)">
                                      <p:cBhvr>
                                        <p:cTn id="54"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73061" name="Rectangle 5"/>
          <p:cNvSpPr>
            <a:spLocks noChangeArrowheads="1"/>
          </p:cNvSpPr>
          <p:nvPr/>
        </p:nvSpPr>
        <p:spPr bwMode="auto">
          <a:xfrm>
            <a:off x="4557651" y="1844824"/>
            <a:ext cx="4517756" cy="3312368"/>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a:noFill/>
          </a:ln>
          <a:effectLst>
            <a:softEdge rad="127000"/>
          </a:effectLst>
          <a:extLst/>
        </p:spPr>
        <p:txBody>
          <a:bodyPr lIns="92075" tIns="46038" rIns="92075" bIns="46038"/>
          <a:lstStyle>
            <a:lvl1pPr marL="342900" indent="-342900"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eaLnBrk="1" hangingPunct="1">
              <a:lnSpc>
                <a:spcPct val="80000"/>
              </a:lnSpc>
              <a:buClrTx/>
              <a:buSzTx/>
              <a:buFontTx/>
              <a:buNone/>
            </a:pPr>
            <a:endParaRPr kumimoji="0" lang="en-AU" altLang="en-US" b="1" i="1" dirty="0">
              <a:solidFill>
                <a:schemeClr val="tx1"/>
              </a:solidFill>
              <a:latin typeface="Calibri" panose="020F0502020204030204" pitchFamily="34" charset="0"/>
            </a:endParaRPr>
          </a:p>
          <a:p>
            <a:pPr eaLnBrk="1" hangingPunct="1">
              <a:lnSpc>
                <a:spcPct val="80000"/>
              </a:lnSpc>
              <a:buClrTx/>
              <a:buSzTx/>
              <a:buFontTx/>
              <a:buNone/>
            </a:pPr>
            <a:r>
              <a:rPr kumimoji="0" lang="en-AU" altLang="en-US" b="1" i="1" dirty="0">
                <a:solidFill>
                  <a:schemeClr val="tx1"/>
                </a:solidFill>
                <a:latin typeface="Calibri" panose="020F0502020204030204" pitchFamily="34" charset="0"/>
              </a:rPr>
              <a:t>“To each person </a:t>
            </a:r>
          </a:p>
          <a:p>
            <a:pPr eaLnBrk="1" hangingPunct="1">
              <a:lnSpc>
                <a:spcPct val="80000"/>
              </a:lnSpc>
              <a:buClrTx/>
              <a:buSzTx/>
              <a:buFontTx/>
              <a:buNone/>
            </a:pPr>
            <a:r>
              <a:rPr kumimoji="0" lang="en-AU" altLang="en-US" b="1" i="1" dirty="0">
                <a:solidFill>
                  <a:schemeClr val="tx1"/>
                </a:solidFill>
                <a:latin typeface="Calibri" panose="020F0502020204030204" pitchFamily="34" charset="0"/>
              </a:rPr>
              <a:t>  the manifestation of the Spirit </a:t>
            </a:r>
          </a:p>
          <a:p>
            <a:pPr eaLnBrk="1" hangingPunct="1">
              <a:lnSpc>
                <a:spcPct val="80000"/>
              </a:lnSpc>
              <a:buClrTx/>
              <a:buSzTx/>
              <a:buFontTx/>
              <a:buNone/>
            </a:pPr>
            <a:r>
              <a:rPr kumimoji="0" lang="en-AU" altLang="en-US" b="1" i="1" dirty="0">
                <a:solidFill>
                  <a:schemeClr val="tx1"/>
                </a:solidFill>
                <a:latin typeface="Calibri" panose="020F0502020204030204" pitchFamily="34" charset="0"/>
              </a:rPr>
              <a:t>    is given </a:t>
            </a:r>
          </a:p>
          <a:p>
            <a:pPr eaLnBrk="1" hangingPunct="1">
              <a:lnSpc>
                <a:spcPct val="80000"/>
              </a:lnSpc>
              <a:buClrTx/>
              <a:buSzTx/>
              <a:buFontTx/>
              <a:buNone/>
            </a:pPr>
            <a:r>
              <a:rPr kumimoji="0" lang="en-AU" altLang="en-US" b="1" i="1" dirty="0">
                <a:solidFill>
                  <a:schemeClr val="tx1"/>
                </a:solidFill>
                <a:latin typeface="Calibri" panose="020F0502020204030204" pitchFamily="34" charset="0"/>
              </a:rPr>
              <a:t>     for the common good.”</a:t>
            </a:r>
            <a:r>
              <a:rPr kumimoji="0" lang="en-AU" altLang="en-US" sz="2500" dirty="0">
                <a:solidFill>
                  <a:schemeClr val="tx1"/>
                </a:solidFill>
                <a:latin typeface="Calibri" panose="020F0502020204030204" pitchFamily="34" charset="0"/>
              </a:rPr>
              <a:t> </a:t>
            </a:r>
            <a:r>
              <a:rPr kumimoji="0" lang="en-AU" altLang="en-US" sz="1200" dirty="0">
                <a:solidFill>
                  <a:schemeClr val="tx1"/>
                </a:solidFill>
                <a:latin typeface="Calibri" panose="020F0502020204030204" pitchFamily="34" charset="0"/>
              </a:rPr>
              <a:t>(1 </a:t>
            </a:r>
            <a:r>
              <a:rPr kumimoji="0" lang="en-AU" altLang="en-US" sz="1200" dirty="0" err="1">
                <a:solidFill>
                  <a:schemeClr val="tx1"/>
                </a:solidFill>
                <a:latin typeface="Calibri" panose="020F0502020204030204" pitchFamily="34" charset="0"/>
              </a:rPr>
              <a:t>Cor</a:t>
            </a:r>
            <a:r>
              <a:rPr kumimoji="0" lang="en-AU" altLang="en-US" sz="1200" dirty="0">
                <a:solidFill>
                  <a:schemeClr val="tx1"/>
                </a:solidFill>
                <a:latin typeface="Calibri" panose="020F0502020204030204" pitchFamily="34" charset="0"/>
              </a:rPr>
              <a:t> 12:7)</a:t>
            </a:r>
            <a:endParaRPr kumimoji="0" lang="en-US" altLang="en-US" sz="1200" dirty="0">
              <a:solidFill>
                <a:schemeClr val="tx1"/>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683568" y="701089"/>
            <a:ext cx="3892779" cy="5256072"/>
          </a:xfrm>
          <a:prstGeom prst="rect">
            <a:avLst/>
          </a:prstGeom>
          <a:effectLst>
            <a:softEdge rad="127000"/>
          </a:effectLst>
        </p:spPr>
      </p:pic>
      <p:sp>
        <p:nvSpPr>
          <p:cNvPr id="3" name="Rectangle 2"/>
          <p:cNvSpPr/>
          <p:nvPr/>
        </p:nvSpPr>
        <p:spPr>
          <a:xfrm>
            <a:off x="881625" y="6093296"/>
            <a:ext cx="3496663" cy="369332"/>
          </a:xfrm>
          <a:prstGeom prst="rect">
            <a:avLst/>
          </a:prstGeom>
        </p:spPr>
        <p:txBody>
          <a:bodyPr wrap="none">
            <a:spAutoFit/>
          </a:bodyPr>
          <a:lstStyle/>
          <a:p>
            <a:r>
              <a:rPr lang="en-US" dirty="0"/>
              <a:t>Mary Southard CSJ with permission</a:t>
            </a:r>
          </a:p>
        </p:txBody>
      </p:sp>
    </p:spTree>
    <p:extLst>
      <p:ext uri="{BB962C8B-B14F-4D97-AF65-F5344CB8AC3E}">
        <p14:creationId xmlns:p14="http://schemas.microsoft.com/office/powerpoint/2010/main" val="7574224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3061">
                                            <p:bg/>
                                          </p:spTgt>
                                        </p:tgtEl>
                                        <p:attrNameLst>
                                          <p:attrName>style.visibility</p:attrName>
                                        </p:attrNameLst>
                                      </p:cBhvr>
                                      <p:to>
                                        <p:strVal val="visible"/>
                                      </p:to>
                                    </p:set>
                                    <p:animEffect transition="in" filter="fade">
                                      <p:cBhvr>
                                        <p:cTn id="7" dur="2000"/>
                                        <p:tgtEl>
                                          <p:spTgt spid="173061">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3061">
                                            <p:txEl>
                                              <p:pRg st="1" end="1"/>
                                            </p:txEl>
                                          </p:spTgt>
                                        </p:tgtEl>
                                        <p:attrNameLst>
                                          <p:attrName>style.visibility</p:attrName>
                                        </p:attrNameLst>
                                      </p:cBhvr>
                                      <p:to>
                                        <p:strVal val="visible"/>
                                      </p:to>
                                    </p:set>
                                    <p:animEffect transition="in" filter="fade">
                                      <p:cBhvr>
                                        <p:cTn id="12" dur="2000"/>
                                        <p:tgtEl>
                                          <p:spTgt spid="173061">
                                            <p:txEl>
                                              <p:pRg st="1" end="1"/>
                                            </p:txEl>
                                          </p:spTgt>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73061">
                                            <p:txEl>
                                              <p:pRg st="2" end="2"/>
                                            </p:txEl>
                                          </p:spTgt>
                                        </p:tgtEl>
                                        <p:attrNameLst>
                                          <p:attrName>style.visibility</p:attrName>
                                        </p:attrNameLst>
                                      </p:cBhvr>
                                      <p:to>
                                        <p:strVal val="visible"/>
                                      </p:to>
                                    </p:set>
                                    <p:animEffect transition="in" filter="fade">
                                      <p:cBhvr>
                                        <p:cTn id="16" dur="1000"/>
                                        <p:tgtEl>
                                          <p:spTgt spid="173061">
                                            <p:txEl>
                                              <p:pRg st="2" end="2"/>
                                            </p:txEl>
                                          </p:spTgt>
                                        </p:tgtEl>
                                      </p:cBhvr>
                                    </p:animEffect>
                                  </p:childTnLst>
                                </p:cTn>
                              </p:par>
                            </p:childTnLst>
                          </p:cTn>
                        </p:par>
                        <p:par>
                          <p:cTn id="17" fill="hold" nodeType="afterGroup">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173061">
                                            <p:txEl>
                                              <p:pRg st="3" end="3"/>
                                            </p:txEl>
                                          </p:spTgt>
                                        </p:tgtEl>
                                        <p:attrNameLst>
                                          <p:attrName>style.visibility</p:attrName>
                                        </p:attrNameLst>
                                      </p:cBhvr>
                                      <p:to>
                                        <p:strVal val="visible"/>
                                      </p:to>
                                    </p:set>
                                    <p:animEffect transition="in" filter="fade">
                                      <p:cBhvr>
                                        <p:cTn id="20" dur="1000"/>
                                        <p:tgtEl>
                                          <p:spTgt spid="173061">
                                            <p:txEl>
                                              <p:pRg st="3" end="3"/>
                                            </p:txEl>
                                          </p:spTgt>
                                        </p:tgtEl>
                                      </p:cBhvr>
                                    </p:animEffect>
                                  </p:childTnLst>
                                </p:cTn>
                              </p:par>
                            </p:childTnLst>
                          </p:cTn>
                        </p:par>
                        <p:par>
                          <p:cTn id="21" fill="hold" nodeType="afterGroup">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173061">
                                            <p:txEl>
                                              <p:pRg st="4" end="4"/>
                                            </p:txEl>
                                          </p:spTgt>
                                        </p:tgtEl>
                                        <p:attrNameLst>
                                          <p:attrName>style.visibility</p:attrName>
                                        </p:attrNameLst>
                                      </p:cBhvr>
                                      <p:to>
                                        <p:strVal val="visible"/>
                                      </p:to>
                                    </p:set>
                                    <p:animEffect transition="in" filter="fade">
                                      <p:cBhvr>
                                        <p:cTn id="24" dur="1000"/>
                                        <p:tgtEl>
                                          <p:spTgt spid="1730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1"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44000">
              <a:srgbClr val="9966FF"/>
            </a:gs>
            <a:gs pos="61000">
              <a:srgbClr val="CC99FF"/>
            </a:gs>
            <a:gs pos="82001">
              <a:srgbClr val="99CCFF"/>
            </a:gs>
            <a:gs pos="100000">
              <a:srgbClr val="CCCCFF"/>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8662" y="1676477"/>
            <a:ext cx="6120734" cy="1285882"/>
          </a:xfrm>
        </p:spPr>
        <p:txBody>
          <a:bodyPr/>
          <a:lstStyle/>
          <a:p>
            <a:pPr>
              <a:defRPr/>
            </a:pPr>
            <a:r>
              <a:rPr lang="en-NZ" dirty="0" smtClean="0"/>
              <a:t>Understanding Spirituality</a:t>
            </a:r>
            <a:endParaRPr lang="en-NZ" dirty="0"/>
          </a:p>
        </p:txBody>
      </p:sp>
      <p:sp>
        <p:nvSpPr>
          <p:cNvPr id="3" name="Content Placeholder 2"/>
          <p:cNvSpPr>
            <a:spLocks noGrp="1"/>
          </p:cNvSpPr>
          <p:nvPr>
            <p:ph idx="1"/>
          </p:nvPr>
        </p:nvSpPr>
        <p:spPr>
          <a:xfrm>
            <a:off x="1519834" y="3140968"/>
            <a:ext cx="6140053" cy="3024188"/>
          </a:xfrm>
          <a:gradFill>
            <a:gsLst>
              <a:gs pos="0">
                <a:schemeClr val="accent2">
                  <a:lumMod val="40000"/>
                  <a:lumOff val="60000"/>
                </a:schemeClr>
              </a:gs>
              <a:gs pos="50000">
                <a:schemeClr val="accent1">
                  <a:tint val="44500"/>
                  <a:satMod val="160000"/>
                </a:schemeClr>
              </a:gs>
              <a:gs pos="100000">
                <a:schemeClr val="accent1">
                  <a:tint val="23500"/>
                  <a:satMod val="160000"/>
                </a:schemeClr>
              </a:gs>
            </a:gsLst>
            <a:lin ang="5400000" scaled="0"/>
          </a:gradFill>
          <a:ln>
            <a:solidFill>
              <a:schemeClr val="accent4">
                <a:lumMod val="75000"/>
              </a:schemeClr>
            </a:solidFill>
          </a:ln>
          <a:effectLst/>
        </p:spPr>
        <p:txBody>
          <a:bodyPr rtlCol="0">
            <a:normAutofit fontScale="77500" lnSpcReduction="20000"/>
          </a:bodyPr>
          <a:lstStyle/>
          <a:p>
            <a:pPr>
              <a:buFont typeface="Wingdings 2"/>
              <a:buChar char=""/>
              <a:defRPr/>
            </a:pPr>
            <a:r>
              <a:rPr lang="en-NZ" dirty="0" smtClean="0"/>
              <a:t>David Ranson in his book “Across The great</a:t>
            </a:r>
          </a:p>
          <a:p>
            <a:pPr>
              <a:buNone/>
              <a:defRPr/>
            </a:pPr>
            <a:r>
              <a:rPr lang="en-NZ" dirty="0" smtClean="0"/>
              <a:t> Divide” says that because spirituality is linked</a:t>
            </a:r>
          </a:p>
          <a:p>
            <a:pPr>
              <a:buNone/>
              <a:defRPr/>
            </a:pPr>
            <a:r>
              <a:rPr lang="en-NZ" dirty="0" smtClean="0"/>
              <a:t> to consciousness, it follows that same pattern </a:t>
            </a:r>
          </a:p>
          <a:p>
            <a:pPr>
              <a:buNone/>
              <a:defRPr/>
            </a:pPr>
            <a:r>
              <a:rPr lang="en-NZ" dirty="0" smtClean="0"/>
              <a:t> as when we bring thought to consciousness. </a:t>
            </a:r>
          </a:p>
          <a:p>
            <a:pPr>
              <a:buNone/>
              <a:defRPr/>
            </a:pPr>
            <a:r>
              <a:rPr lang="en-NZ" dirty="0" smtClean="0"/>
              <a:t> It is a ‘process’ </a:t>
            </a:r>
            <a:endParaRPr lang="en-NZ" dirty="0"/>
          </a:p>
        </p:txBody>
      </p:sp>
      <p:grpSp>
        <p:nvGrpSpPr>
          <p:cNvPr id="4" name="Group 3"/>
          <p:cNvGrpSpPr/>
          <p:nvPr/>
        </p:nvGrpSpPr>
        <p:grpSpPr>
          <a:xfrm>
            <a:off x="228601" y="23222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30433173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46000">
              <a:srgbClr val="9966FF"/>
            </a:gs>
            <a:gs pos="61000">
              <a:srgbClr val="CC99FF"/>
            </a:gs>
            <a:gs pos="82001">
              <a:srgbClr val="99CCFF"/>
            </a:gs>
            <a:gs pos="100000">
              <a:srgbClr val="CCCCFF"/>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1290921"/>
            <a:ext cx="7886700" cy="1325563"/>
          </a:xfrm>
        </p:spPr>
        <p:txBody>
          <a:bodyPr>
            <a:normAutofit/>
          </a:bodyPr>
          <a:lstStyle/>
          <a:p>
            <a:pPr>
              <a:defRPr/>
            </a:pPr>
            <a:r>
              <a:rPr lang="en-NZ" sz="4000" dirty="0" smtClean="0"/>
              <a:t>      CYCLE OF SPIRITUALITY</a:t>
            </a:r>
            <a:endParaRPr lang="en-NZ" sz="4000" dirty="0"/>
          </a:p>
        </p:txBody>
      </p:sp>
      <p:sp>
        <p:nvSpPr>
          <p:cNvPr id="18435" name="Content Placeholder 2"/>
          <p:cNvSpPr>
            <a:spLocks noGrp="1"/>
          </p:cNvSpPr>
          <p:nvPr>
            <p:ph idx="1"/>
          </p:nvPr>
        </p:nvSpPr>
        <p:spPr>
          <a:xfrm>
            <a:off x="1258828" y="2636912"/>
            <a:ext cx="6669881" cy="3722324"/>
          </a:xfrm>
          <a:solidFill>
            <a:schemeClr val="accent4">
              <a:lumMod val="20000"/>
              <a:lumOff val="80000"/>
            </a:schemeClr>
          </a:solidFill>
          <a:ln>
            <a:solidFill>
              <a:srgbClr val="7030A0"/>
            </a:solidFill>
          </a:ln>
          <a:effectLst/>
        </p:spPr>
        <p:txBody>
          <a:bodyPr rtlCol="0">
            <a:normAutofit fontScale="85000" lnSpcReduction="10000"/>
          </a:bodyPr>
          <a:lstStyle/>
          <a:p>
            <a:pPr>
              <a:buFont typeface="Wingdings 2"/>
              <a:buChar char=""/>
              <a:defRPr/>
            </a:pPr>
            <a:r>
              <a:rPr lang="en-NZ" dirty="0" err="1" smtClean="0">
                <a:latin typeface="Gill Sans MT" pitchFamily="34" charset="0"/>
                <a:ea typeface="맑은 고딕" pitchFamily="34" charset="-127"/>
                <a:cs typeface="Gill Sans MT" pitchFamily="34" charset="0"/>
              </a:rPr>
              <a:t>Ranson</a:t>
            </a:r>
            <a:r>
              <a:rPr lang="en-NZ" dirty="0" smtClean="0">
                <a:latin typeface="Gill Sans MT" pitchFamily="34" charset="0"/>
                <a:ea typeface="맑은 고딕" pitchFamily="34" charset="-127"/>
                <a:cs typeface="Gill Sans MT" pitchFamily="34" charset="0"/>
              </a:rPr>
              <a:t> says that spirituality is also cyclic in </a:t>
            </a:r>
          </a:p>
          <a:p>
            <a:pPr>
              <a:buNone/>
              <a:defRPr/>
            </a:pPr>
            <a:r>
              <a:rPr lang="en-NZ" dirty="0" smtClean="0">
                <a:latin typeface="Gill Sans MT" pitchFamily="34" charset="0"/>
                <a:ea typeface="맑은 고딕" pitchFamily="34" charset="-127"/>
                <a:cs typeface="Gill Sans MT" pitchFamily="34" charset="0"/>
              </a:rPr>
              <a:t>nature, since different aspects of life, environment</a:t>
            </a:r>
          </a:p>
          <a:p>
            <a:pPr>
              <a:buNone/>
              <a:defRPr/>
            </a:pPr>
            <a:r>
              <a:rPr lang="en-NZ" dirty="0" smtClean="0">
                <a:latin typeface="Gill Sans MT" pitchFamily="34" charset="0"/>
                <a:ea typeface="맑은 고딕" pitchFamily="34" charset="-127"/>
                <a:cs typeface="Gill Sans MT" pitchFamily="34" charset="0"/>
              </a:rPr>
              <a:t>and personality impact upon it and therefore it</a:t>
            </a:r>
          </a:p>
          <a:p>
            <a:pPr>
              <a:buNone/>
              <a:defRPr/>
            </a:pPr>
            <a:r>
              <a:rPr lang="en-NZ" dirty="0" smtClean="0">
                <a:latin typeface="Gill Sans MT" pitchFamily="34" charset="0"/>
                <a:ea typeface="맑은 고딕" pitchFamily="34" charset="-127"/>
                <a:cs typeface="Gill Sans MT" pitchFamily="34" charset="0"/>
              </a:rPr>
              <a:t>continually develops. </a:t>
            </a:r>
          </a:p>
          <a:p>
            <a:pPr>
              <a:buNone/>
              <a:defRPr/>
            </a:pPr>
            <a:endParaRPr lang="en-NZ" dirty="0" smtClean="0">
              <a:latin typeface="Gill Sans MT" pitchFamily="34" charset="0"/>
              <a:ea typeface="맑은 고딕" pitchFamily="34" charset="-127"/>
              <a:cs typeface="Gill Sans MT" pitchFamily="34" charset="0"/>
            </a:endParaRPr>
          </a:p>
          <a:p>
            <a:pPr>
              <a:buNone/>
              <a:defRPr/>
            </a:pPr>
            <a:r>
              <a:rPr lang="en-NZ" dirty="0" smtClean="0">
                <a:latin typeface="Gill Sans MT" pitchFamily="34" charset="0"/>
                <a:ea typeface="맑은 고딕" pitchFamily="34" charset="-127"/>
                <a:cs typeface="Gill Sans MT" pitchFamily="34" charset="0"/>
              </a:rPr>
              <a:t>So it is a living thing – not something that is “there”</a:t>
            </a:r>
          </a:p>
        </p:txBody>
      </p:sp>
      <p:grpSp>
        <p:nvGrpSpPr>
          <p:cNvPr id="4" name="Group 3"/>
          <p:cNvGrpSpPr/>
          <p:nvPr/>
        </p:nvGrpSpPr>
        <p:grpSpPr>
          <a:xfrm>
            <a:off x="228601" y="23222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22374304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143001" y="1988840"/>
            <a:ext cx="6858000" cy="4124206"/>
          </a:xfrm>
          <a:prstGeom prst="rect">
            <a:avLst/>
          </a:prstGeo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prst="relaxedInset"/>
          </a:sp3d>
        </p:spPr>
        <p:txBody>
          <a:bodyPr>
            <a:spAutoFit/>
          </a:bodyPr>
          <a:lstStyle/>
          <a:p>
            <a:pPr>
              <a:defRPr/>
            </a:pPr>
            <a:r>
              <a:rPr lang="en-NZ" sz="2000" dirty="0">
                <a:latin typeface="Arial" charset="0"/>
                <a:cs typeface="Arial" charset="0"/>
              </a:rPr>
              <a:t>This process has been described by Bernard Lonegan</a:t>
            </a:r>
          </a:p>
          <a:p>
            <a:pPr>
              <a:defRPr/>
            </a:pPr>
            <a:r>
              <a:rPr lang="en-NZ" sz="2000" dirty="0">
                <a:latin typeface="Arial" charset="0"/>
                <a:cs typeface="Arial" charset="0"/>
              </a:rPr>
              <a:t> in the following way:</a:t>
            </a:r>
          </a:p>
          <a:p>
            <a:pPr>
              <a:defRPr/>
            </a:pPr>
            <a:endParaRPr lang="en-NZ" sz="2000" dirty="0">
              <a:latin typeface="Arial" charset="0"/>
              <a:cs typeface="Arial" charset="0"/>
            </a:endParaRPr>
          </a:p>
          <a:p>
            <a:pPr>
              <a:buFont typeface="Wingdings" pitchFamily="2" charset="2"/>
              <a:buChar char="v"/>
              <a:defRPr/>
            </a:pPr>
            <a:r>
              <a:rPr lang="en-NZ" sz="2000" dirty="0">
                <a:latin typeface="Arial" charset="0"/>
                <a:cs typeface="Arial" charset="0"/>
              </a:rPr>
              <a:t>First of all, there is  recognition that something</a:t>
            </a:r>
          </a:p>
          <a:p>
            <a:pPr>
              <a:defRPr/>
            </a:pPr>
            <a:r>
              <a:rPr lang="en-NZ" sz="2000" dirty="0">
                <a:latin typeface="Arial" charset="0"/>
                <a:cs typeface="Arial" charset="0"/>
              </a:rPr>
              <a:t>	 is catching our attention</a:t>
            </a:r>
          </a:p>
          <a:p>
            <a:pPr>
              <a:defRPr/>
            </a:pPr>
            <a:endParaRPr lang="en-NZ" sz="2000" dirty="0">
              <a:latin typeface="Arial" charset="0"/>
              <a:cs typeface="Arial" charset="0"/>
            </a:endParaRPr>
          </a:p>
          <a:p>
            <a:pPr>
              <a:buFont typeface="Wingdings" pitchFamily="2" charset="2"/>
              <a:buChar char="v"/>
              <a:defRPr/>
            </a:pPr>
            <a:r>
              <a:rPr lang="en-NZ" sz="2000" dirty="0">
                <a:latin typeface="Arial" charset="0"/>
                <a:cs typeface="Arial" charset="0"/>
              </a:rPr>
              <a:t>Secondly, we give greater awareness to this beckoning</a:t>
            </a:r>
          </a:p>
          <a:p>
            <a:pPr>
              <a:buFont typeface="Wingdings" pitchFamily="2" charset="2"/>
              <a:buChar char="v"/>
              <a:defRPr/>
            </a:pPr>
            <a:endParaRPr lang="en-NZ" sz="2000" dirty="0">
              <a:latin typeface="Arial" charset="0"/>
              <a:cs typeface="Arial" charset="0"/>
            </a:endParaRPr>
          </a:p>
          <a:p>
            <a:pPr>
              <a:buFont typeface="Wingdings" pitchFamily="2" charset="2"/>
              <a:buChar char="v"/>
              <a:defRPr/>
            </a:pPr>
            <a:r>
              <a:rPr lang="en-NZ" sz="2000" dirty="0">
                <a:latin typeface="Arial" charset="0"/>
                <a:cs typeface="Arial" charset="0"/>
              </a:rPr>
              <a:t>Third, we interpret the meaning that is emerging, </a:t>
            </a:r>
          </a:p>
          <a:p>
            <a:pPr>
              <a:defRPr/>
            </a:pPr>
            <a:r>
              <a:rPr lang="en-NZ" sz="2000" dirty="0">
                <a:latin typeface="Arial" charset="0"/>
                <a:cs typeface="Arial" charset="0"/>
              </a:rPr>
              <a:t>	weighing it up against what we know already,</a:t>
            </a:r>
          </a:p>
          <a:p>
            <a:pPr>
              <a:defRPr/>
            </a:pPr>
            <a:r>
              <a:rPr lang="en-NZ" sz="2000" dirty="0">
                <a:latin typeface="Arial" charset="0"/>
                <a:cs typeface="Arial" charset="0"/>
              </a:rPr>
              <a:t>	 aligning it with  experience</a:t>
            </a:r>
          </a:p>
          <a:p>
            <a:pPr>
              <a:defRPr/>
            </a:pPr>
            <a:endParaRPr lang="en-NZ" sz="2400" dirty="0">
              <a:latin typeface="Arial" charset="0"/>
              <a:cs typeface="Arial" charset="0"/>
            </a:endParaRPr>
          </a:p>
          <a:p>
            <a:pPr>
              <a:buFont typeface="Wingdings" pitchFamily="2" charset="2"/>
              <a:buChar char="v"/>
              <a:defRPr/>
            </a:pPr>
            <a:r>
              <a:rPr lang="en-NZ" dirty="0">
                <a:latin typeface="Arial" charset="0"/>
                <a:cs typeface="Arial" charset="0"/>
              </a:rPr>
              <a:t>Fourthly, we give shape to the thought. It takes on its own life. </a:t>
            </a:r>
          </a:p>
        </p:txBody>
      </p:sp>
      <p:grpSp>
        <p:nvGrpSpPr>
          <p:cNvPr id="3" name="Group 2"/>
          <p:cNvGrpSpPr/>
          <p:nvPr/>
        </p:nvGrpSpPr>
        <p:grpSpPr>
          <a:xfrm>
            <a:off x="228601" y="232229"/>
            <a:ext cx="8686800" cy="1146628"/>
            <a:chOff x="304801" y="232229"/>
            <a:chExt cx="11582400" cy="1146628"/>
          </a:xfrm>
        </p:grpSpPr>
        <p:sp>
          <p:nvSpPr>
            <p:cNvPr id="4" name="Rectangle 3"/>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7" name="TextBox 6"/>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4198322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2700000" scaled="1"/>
        </a:gradFill>
        <a:effectLst/>
      </p:bgPr>
    </p:bg>
    <p:spTree>
      <p:nvGrpSpPr>
        <p:cNvPr id="1" name=""/>
        <p:cNvGrpSpPr/>
        <p:nvPr/>
      </p:nvGrpSpPr>
      <p:grpSpPr>
        <a:xfrm>
          <a:off x="0" y="0"/>
          <a:ext cx="0" cy="0"/>
          <a:chOff x="0" y="0"/>
          <a:chExt cx="0" cy="0"/>
        </a:xfrm>
      </p:grpSpPr>
      <p:grpSp>
        <p:nvGrpSpPr>
          <p:cNvPr id="3" name="Group 2"/>
          <p:cNvGrpSpPr/>
          <p:nvPr/>
        </p:nvGrpSpPr>
        <p:grpSpPr>
          <a:xfrm>
            <a:off x="228601" y="232229"/>
            <a:ext cx="8686800" cy="1146628"/>
            <a:chOff x="304801" y="232229"/>
            <a:chExt cx="11582400" cy="1146628"/>
          </a:xfrm>
        </p:grpSpPr>
        <p:sp>
          <p:nvSpPr>
            <p:cNvPr id="4" name="Rectangle 3"/>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7" name="TextBox 6"/>
          <p:cNvSpPr txBox="1"/>
          <p:nvPr/>
        </p:nvSpPr>
        <p:spPr>
          <a:xfrm>
            <a:off x="1331640" y="1988839"/>
            <a:ext cx="7363910" cy="4524315"/>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r>
              <a:rPr lang="en-AU" sz="3200" dirty="0" smtClean="0"/>
              <a:t>Questions for Reflection</a:t>
            </a:r>
          </a:p>
          <a:p>
            <a:r>
              <a:rPr lang="en-AU" sz="3200" dirty="0" smtClean="0"/>
              <a:t>(Attending </a:t>
            </a:r>
            <a:r>
              <a:rPr lang="en-AU" sz="3200" dirty="0"/>
              <a:t>the Spiritual </a:t>
            </a:r>
            <a:r>
              <a:rPr lang="en-AU" sz="3200" dirty="0" smtClean="0"/>
              <a:t>moment)</a:t>
            </a:r>
          </a:p>
          <a:p>
            <a:endParaRPr lang="en-AU" sz="3200" dirty="0"/>
          </a:p>
          <a:p>
            <a:r>
              <a:rPr lang="en-NZ" sz="3200" dirty="0"/>
              <a:t>Describe a personal experience that has led you to a strong connection with a Gospel value?</a:t>
            </a:r>
            <a:endParaRPr lang="en-AU" sz="3200" dirty="0"/>
          </a:p>
          <a:p>
            <a:r>
              <a:rPr lang="en-NZ" sz="3200" dirty="0"/>
              <a:t>The way you responded to that experience - the transformative moment -is an expression of your spirituality</a:t>
            </a:r>
            <a:r>
              <a:rPr lang="en-NZ" sz="3200" dirty="0" smtClean="0"/>
              <a:t>.</a:t>
            </a:r>
            <a:endParaRPr lang="en-AU" sz="32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772816"/>
            <a:ext cx="808910" cy="982151"/>
          </a:xfrm>
          <a:prstGeom prst="rect">
            <a:avLst/>
          </a:prstGeom>
        </p:spPr>
      </p:pic>
      <p:sp>
        <p:nvSpPr>
          <p:cNvPr id="10" name="TextBox 9"/>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14007618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blackWhite">
          <a:xfrm>
            <a:off x="1173389" y="2498698"/>
            <a:ext cx="6840760" cy="4182257"/>
          </a:xfrm>
          <a:prstGeom prst="rect">
            <a:avLst/>
          </a:prstGeom>
          <a:gradFill>
            <a:gsLst>
              <a:gs pos="0">
                <a:srgbClr val="8488C4"/>
              </a:gs>
              <a:gs pos="53000">
                <a:srgbClr val="D4DEFF"/>
              </a:gs>
              <a:gs pos="83000">
                <a:srgbClr val="D4DEFF"/>
              </a:gs>
              <a:gs pos="100000">
                <a:srgbClr val="96AB94"/>
              </a:gs>
            </a:gsLst>
            <a:lin ang="5400000" scaled="0"/>
          </a:gradFill>
          <a:ln>
            <a:noFill/>
          </a:ln>
          <a:effectLst>
            <a:softEdge rad="127000"/>
          </a:effectLst>
        </p:spPr>
        <p:txBody>
          <a:bodyPr/>
          <a:lstStyle/>
          <a:p>
            <a:pPr>
              <a:defRPr/>
            </a:pPr>
            <a:endParaRPr lang="en-NZ">
              <a:latin typeface="Calibri" pitchFamily="34" charset="0"/>
              <a:cs typeface="Arial" charset="0"/>
            </a:endParaRPr>
          </a:p>
        </p:txBody>
      </p:sp>
      <p:sp>
        <p:nvSpPr>
          <p:cNvPr id="14339" name="Rectangle 3"/>
          <p:cNvSpPr>
            <a:spLocks noGrp="1" noChangeArrowheads="1"/>
          </p:cNvSpPr>
          <p:nvPr>
            <p:ph type="title" idx="4294967295"/>
          </p:nvPr>
        </p:nvSpPr>
        <p:spPr>
          <a:xfrm>
            <a:off x="120112" y="1507211"/>
            <a:ext cx="6081140" cy="1143000"/>
          </a:xfrm>
        </p:spPr>
        <p:txBody>
          <a:bodyPr>
            <a:normAutofit fontScale="90000"/>
          </a:bodyPr>
          <a:lstStyle/>
          <a:p>
            <a:pPr>
              <a:defRPr/>
            </a:pPr>
            <a:r>
              <a:rPr lang="en-AU" sz="4000" b="1" dirty="0"/>
              <a:t>Charism</a:t>
            </a:r>
            <a:r>
              <a:rPr lang="en-AU" sz="8000" b="1" dirty="0"/>
              <a:t> </a:t>
            </a:r>
            <a:r>
              <a:rPr lang="en-AU" sz="3300" b="1" dirty="0"/>
              <a:t>(Greek – “gift”)</a:t>
            </a:r>
            <a:endParaRPr lang="en-US" sz="3300" b="1" dirty="0"/>
          </a:p>
        </p:txBody>
      </p:sp>
      <p:sp>
        <p:nvSpPr>
          <p:cNvPr id="174084" name="Rectangle 4"/>
          <p:cNvSpPr>
            <a:spLocks noGrp="1" noChangeArrowheads="1"/>
          </p:cNvSpPr>
          <p:nvPr>
            <p:ph type="body" sz="half" idx="4294967295"/>
          </p:nvPr>
        </p:nvSpPr>
        <p:spPr bwMode="auto">
          <a:xfrm>
            <a:off x="1695787" y="2857890"/>
            <a:ext cx="5795963" cy="34638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p>
            <a:pPr eaLnBrk="1" hangingPunct="1"/>
            <a:r>
              <a:rPr lang="en-US" altLang="en-US" b="1" dirty="0" smtClean="0"/>
              <a:t>a gift of the Spirit</a:t>
            </a:r>
          </a:p>
          <a:p>
            <a:pPr eaLnBrk="1" hangingPunct="1"/>
            <a:r>
              <a:rPr lang="en-US" altLang="en-US" b="1" dirty="0" smtClean="0"/>
              <a:t>given to persons</a:t>
            </a:r>
          </a:p>
          <a:p>
            <a:pPr eaLnBrk="1" hangingPunct="1"/>
            <a:r>
              <a:rPr lang="en-US" altLang="en-US" b="1" dirty="0" smtClean="0"/>
              <a:t>and taken up by a group</a:t>
            </a:r>
          </a:p>
          <a:p>
            <a:pPr eaLnBrk="1" hangingPunct="1"/>
            <a:r>
              <a:rPr lang="en-US" altLang="en-US" b="1" dirty="0" smtClean="0"/>
              <a:t>to carry out the mission of Jesus,</a:t>
            </a:r>
          </a:p>
          <a:p>
            <a:pPr eaLnBrk="1" hangingPunct="1"/>
            <a:r>
              <a:rPr lang="en-US" altLang="en-US" b="1" dirty="0" smtClean="0"/>
              <a:t>serving with a special spirit</a:t>
            </a:r>
          </a:p>
          <a:p>
            <a:pPr eaLnBrk="1" hangingPunct="1"/>
            <a:r>
              <a:rPr lang="en-US" altLang="en-US" b="1" dirty="0" smtClean="0"/>
              <a:t>which tells us something special </a:t>
            </a:r>
          </a:p>
          <a:p>
            <a:pPr eaLnBrk="1" hangingPunct="1">
              <a:buFont typeface="Wingdings" panose="05000000000000000000" pitchFamily="2" charset="2"/>
              <a:buNone/>
            </a:pPr>
            <a:r>
              <a:rPr lang="en-US" altLang="en-US" b="1" dirty="0" smtClean="0"/>
              <a:t>	about God.  </a:t>
            </a:r>
          </a:p>
          <a:p>
            <a:pPr eaLnBrk="1" hangingPunct="1">
              <a:buFont typeface="Wingdings" panose="05000000000000000000" pitchFamily="2" charset="2"/>
              <a:buNone/>
            </a:pPr>
            <a:r>
              <a:rPr lang="en-US" altLang="en-US" b="1" dirty="0" smtClean="0"/>
              <a:t>(Mary </a:t>
            </a:r>
            <a:r>
              <a:rPr lang="en-US" altLang="en-US" b="1" dirty="0" err="1" smtClean="0"/>
              <a:t>Cresp</a:t>
            </a:r>
            <a:r>
              <a:rPr lang="en-US" altLang="en-US" b="1" dirty="0" smtClean="0"/>
              <a:t> RSJ)</a:t>
            </a:r>
            <a:endParaRPr lang="en-US" altLang="en-US" dirty="0" smtClean="0"/>
          </a:p>
        </p:txBody>
      </p:sp>
      <p:grpSp>
        <p:nvGrpSpPr>
          <p:cNvPr id="5" name="Group 4"/>
          <p:cNvGrpSpPr/>
          <p:nvPr/>
        </p:nvGrpSpPr>
        <p:grpSpPr>
          <a:xfrm>
            <a:off x="228601" y="232229"/>
            <a:ext cx="8686800" cy="1146628"/>
            <a:chOff x="304801" y="232229"/>
            <a:chExt cx="11582400" cy="1146628"/>
          </a:xfrm>
        </p:grpSpPr>
        <p:sp>
          <p:nvSpPr>
            <p:cNvPr id="6" name="Rectangle 5"/>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9" name="TextBox 8"/>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2062743839"/>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4084">
                                            <p:txEl>
                                              <p:pRg st="0" end="0"/>
                                            </p:txEl>
                                          </p:spTgt>
                                        </p:tgtEl>
                                        <p:attrNameLst>
                                          <p:attrName>style.visibility</p:attrName>
                                        </p:attrNameLst>
                                      </p:cBhvr>
                                      <p:to>
                                        <p:strVal val="visible"/>
                                      </p:to>
                                    </p:set>
                                    <p:animEffect transition="in" filter="fade">
                                      <p:cBhvr>
                                        <p:cTn id="7" dur="3000"/>
                                        <p:tgtEl>
                                          <p:spTgt spid="174084">
                                            <p:txEl>
                                              <p:pRg st="0" end="0"/>
                                            </p:txEl>
                                          </p:spTgt>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74084">
                                            <p:txEl>
                                              <p:pRg st="1" end="1"/>
                                            </p:txEl>
                                          </p:spTgt>
                                        </p:tgtEl>
                                        <p:attrNameLst>
                                          <p:attrName>style.visibility</p:attrName>
                                        </p:attrNameLst>
                                      </p:cBhvr>
                                      <p:to>
                                        <p:strVal val="visible"/>
                                      </p:to>
                                    </p:set>
                                    <p:animEffect transition="in" filter="fade">
                                      <p:cBhvr>
                                        <p:cTn id="11" dur="3000"/>
                                        <p:tgtEl>
                                          <p:spTgt spid="174084">
                                            <p:txEl>
                                              <p:pRg st="1" end="1"/>
                                            </p:txEl>
                                          </p:spTgt>
                                        </p:tgtEl>
                                      </p:cBhvr>
                                    </p:animEffect>
                                  </p:childTnLst>
                                </p:cTn>
                              </p:par>
                            </p:childTnLst>
                          </p:cTn>
                        </p:par>
                        <p:par>
                          <p:cTn id="12" fill="hold" nodeType="afterGroup">
                            <p:stCondLst>
                              <p:cond delay="6000"/>
                            </p:stCondLst>
                            <p:childTnLst>
                              <p:par>
                                <p:cTn id="13" presetID="10" presetClass="entr" presetSubtype="0" fill="hold" nodeType="afterEffect">
                                  <p:stCondLst>
                                    <p:cond delay="0"/>
                                  </p:stCondLst>
                                  <p:childTnLst>
                                    <p:set>
                                      <p:cBhvr>
                                        <p:cTn id="14" dur="1" fill="hold">
                                          <p:stCondLst>
                                            <p:cond delay="0"/>
                                          </p:stCondLst>
                                        </p:cTn>
                                        <p:tgtEl>
                                          <p:spTgt spid="174084">
                                            <p:txEl>
                                              <p:pRg st="2" end="2"/>
                                            </p:txEl>
                                          </p:spTgt>
                                        </p:tgtEl>
                                        <p:attrNameLst>
                                          <p:attrName>style.visibility</p:attrName>
                                        </p:attrNameLst>
                                      </p:cBhvr>
                                      <p:to>
                                        <p:strVal val="visible"/>
                                      </p:to>
                                    </p:set>
                                    <p:animEffect transition="in" filter="fade">
                                      <p:cBhvr>
                                        <p:cTn id="15" dur="3000"/>
                                        <p:tgtEl>
                                          <p:spTgt spid="174084">
                                            <p:txEl>
                                              <p:pRg st="2" end="2"/>
                                            </p:txEl>
                                          </p:spTgt>
                                        </p:tgtEl>
                                      </p:cBhvr>
                                    </p:animEffect>
                                  </p:childTnLst>
                                </p:cTn>
                              </p:par>
                            </p:childTnLst>
                          </p:cTn>
                        </p:par>
                        <p:par>
                          <p:cTn id="16" fill="hold" nodeType="afterGroup">
                            <p:stCondLst>
                              <p:cond delay="9000"/>
                            </p:stCondLst>
                            <p:childTnLst>
                              <p:par>
                                <p:cTn id="17" presetID="10" presetClass="entr" presetSubtype="0" fill="hold" nodeType="afterEffect">
                                  <p:stCondLst>
                                    <p:cond delay="0"/>
                                  </p:stCondLst>
                                  <p:childTnLst>
                                    <p:set>
                                      <p:cBhvr>
                                        <p:cTn id="18" dur="1" fill="hold">
                                          <p:stCondLst>
                                            <p:cond delay="0"/>
                                          </p:stCondLst>
                                        </p:cTn>
                                        <p:tgtEl>
                                          <p:spTgt spid="174084">
                                            <p:txEl>
                                              <p:pRg st="3" end="3"/>
                                            </p:txEl>
                                          </p:spTgt>
                                        </p:tgtEl>
                                        <p:attrNameLst>
                                          <p:attrName>style.visibility</p:attrName>
                                        </p:attrNameLst>
                                      </p:cBhvr>
                                      <p:to>
                                        <p:strVal val="visible"/>
                                      </p:to>
                                    </p:set>
                                    <p:animEffect transition="in" filter="fade">
                                      <p:cBhvr>
                                        <p:cTn id="19" dur="3000"/>
                                        <p:tgtEl>
                                          <p:spTgt spid="174084">
                                            <p:txEl>
                                              <p:pRg st="3" end="3"/>
                                            </p:txEl>
                                          </p:spTgt>
                                        </p:tgtEl>
                                      </p:cBhvr>
                                    </p:animEffect>
                                  </p:childTnLst>
                                </p:cTn>
                              </p:par>
                            </p:childTnLst>
                          </p:cTn>
                        </p:par>
                        <p:par>
                          <p:cTn id="20" fill="hold" nodeType="afterGroup">
                            <p:stCondLst>
                              <p:cond delay="12000"/>
                            </p:stCondLst>
                            <p:childTnLst>
                              <p:par>
                                <p:cTn id="21" presetID="10" presetClass="entr" presetSubtype="0" fill="hold" nodeType="afterEffect">
                                  <p:stCondLst>
                                    <p:cond delay="0"/>
                                  </p:stCondLst>
                                  <p:childTnLst>
                                    <p:set>
                                      <p:cBhvr>
                                        <p:cTn id="22" dur="1" fill="hold">
                                          <p:stCondLst>
                                            <p:cond delay="0"/>
                                          </p:stCondLst>
                                        </p:cTn>
                                        <p:tgtEl>
                                          <p:spTgt spid="174084">
                                            <p:txEl>
                                              <p:pRg st="4" end="4"/>
                                            </p:txEl>
                                          </p:spTgt>
                                        </p:tgtEl>
                                        <p:attrNameLst>
                                          <p:attrName>style.visibility</p:attrName>
                                        </p:attrNameLst>
                                      </p:cBhvr>
                                      <p:to>
                                        <p:strVal val="visible"/>
                                      </p:to>
                                    </p:set>
                                    <p:animEffect transition="in" filter="fade">
                                      <p:cBhvr>
                                        <p:cTn id="23" dur="3000"/>
                                        <p:tgtEl>
                                          <p:spTgt spid="174084">
                                            <p:txEl>
                                              <p:pRg st="4" end="4"/>
                                            </p:txEl>
                                          </p:spTgt>
                                        </p:tgtEl>
                                      </p:cBhvr>
                                    </p:animEffect>
                                  </p:childTnLst>
                                </p:cTn>
                              </p:par>
                            </p:childTnLst>
                          </p:cTn>
                        </p:par>
                        <p:par>
                          <p:cTn id="24" fill="hold" nodeType="afterGroup">
                            <p:stCondLst>
                              <p:cond delay="15000"/>
                            </p:stCondLst>
                            <p:childTnLst>
                              <p:par>
                                <p:cTn id="25" presetID="10" presetClass="entr" presetSubtype="0" fill="hold" nodeType="afterEffect">
                                  <p:stCondLst>
                                    <p:cond delay="0"/>
                                  </p:stCondLst>
                                  <p:childTnLst>
                                    <p:set>
                                      <p:cBhvr>
                                        <p:cTn id="26" dur="1" fill="hold">
                                          <p:stCondLst>
                                            <p:cond delay="0"/>
                                          </p:stCondLst>
                                        </p:cTn>
                                        <p:tgtEl>
                                          <p:spTgt spid="174084">
                                            <p:txEl>
                                              <p:pRg st="5" end="5"/>
                                            </p:txEl>
                                          </p:spTgt>
                                        </p:tgtEl>
                                        <p:attrNameLst>
                                          <p:attrName>style.visibility</p:attrName>
                                        </p:attrNameLst>
                                      </p:cBhvr>
                                      <p:to>
                                        <p:strVal val="visible"/>
                                      </p:to>
                                    </p:set>
                                    <p:animEffect transition="in" filter="fade">
                                      <p:cBhvr>
                                        <p:cTn id="27" dur="3000"/>
                                        <p:tgtEl>
                                          <p:spTgt spid="174084">
                                            <p:txEl>
                                              <p:pRg st="5" end="5"/>
                                            </p:txEl>
                                          </p:spTgt>
                                        </p:tgtEl>
                                      </p:cBhvr>
                                    </p:animEffect>
                                  </p:childTnLst>
                                </p:cTn>
                              </p:par>
                            </p:childTnLst>
                          </p:cTn>
                        </p:par>
                        <p:par>
                          <p:cTn id="28" fill="hold" nodeType="afterGroup">
                            <p:stCondLst>
                              <p:cond delay="18000"/>
                            </p:stCondLst>
                            <p:childTnLst>
                              <p:par>
                                <p:cTn id="29" presetID="10" presetClass="entr" presetSubtype="0" fill="hold" nodeType="afterEffect">
                                  <p:stCondLst>
                                    <p:cond delay="0"/>
                                  </p:stCondLst>
                                  <p:childTnLst>
                                    <p:set>
                                      <p:cBhvr>
                                        <p:cTn id="30" dur="1" fill="hold">
                                          <p:stCondLst>
                                            <p:cond delay="0"/>
                                          </p:stCondLst>
                                        </p:cTn>
                                        <p:tgtEl>
                                          <p:spTgt spid="174084">
                                            <p:txEl>
                                              <p:pRg st="6" end="6"/>
                                            </p:txEl>
                                          </p:spTgt>
                                        </p:tgtEl>
                                        <p:attrNameLst>
                                          <p:attrName>style.visibility</p:attrName>
                                        </p:attrNameLst>
                                      </p:cBhvr>
                                      <p:to>
                                        <p:strVal val="visible"/>
                                      </p:to>
                                    </p:set>
                                    <p:animEffect transition="in" filter="fade">
                                      <p:cBhvr>
                                        <p:cTn id="31" dur="3000"/>
                                        <p:tgtEl>
                                          <p:spTgt spid="174084">
                                            <p:txEl>
                                              <p:pRg st="6" end="6"/>
                                            </p:txEl>
                                          </p:spTgt>
                                        </p:tgtEl>
                                      </p:cBhvr>
                                    </p:animEffect>
                                  </p:childTnLst>
                                </p:cTn>
                              </p:par>
                            </p:childTnLst>
                          </p:cTn>
                        </p:par>
                        <p:par>
                          <p:cTn id="32" fill="hold">
                            <p:stCondLst>
                              <p:cond delay="21000"/>
                            </p:stCondLst>
                            <p:childTnLst>
                              <p:par>
                                <p:cTn id="33" presetID="10" presetClass="entr" presetSubtype="0" fill="hold" nodeType="afterEffect">
                                  <p:stCondLst>
                                    <p:cond delay="0"/>
                                  </p:stCondLst>
                                  <p:childTnLst>
                                    <p:set>
                                      <p:cBhvr>
                                        <p:cTn id="34" dur="1" fill="hold">
                                          <p:stCondLst>
                                            <p:cond delay="0"/>
                                          </p:stCondLst>
                                        </p:cTn>
                                        <p:tgtEl>
                                          <p:spTgt spid="174084">
                                            <p:txEl>
                                              <p:pRg st="7" end="7"/>
                                            </p:txEl>
                                          </p:spTgt>
                                        </p:tgtEl>
                                        <p:attrNameLst>
                                          <p:attrName>style.visibility</p:attrName>
                                        </p:attrNameLst>
                                      </p:cBhvr>
                                      <p:to>
                                        <p:strVal val="visible"/>
                                      </p:to>
                                    </p:set>
                                    <p:animEffect transition="in" filter="fade">
                                      <p:cBhvr>
                                        <p:cTn id="35" dur="3000"/>
                                        <p:tgtEl>
                                          <p:spTgt spid="17408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162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3730" y="15473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2" name="TextBox 1"/>
          <p:cNvSpPr txBox="1"/>
          <p:nvPr/>
        </p:nvSpPr>
        <p:spPr>
          <a:xfrm>
            <a:off x="226386" y="1484784"/>
            <a:ext cx="8654144" cy="5262979"/>
          </a:xfrm>
          <a:prstGeom prst="rect">
            <a:avLst/>
          </a:prstGeom>
          <a:noFill/>
        </p:spPr>
        <p:txBody>
          <a:bodyPr wrap="square" rtlCol="0">
            <a:spAutoFit/>
          </a:bodyPr>
          <a:lstStyle/>
          <a:p>
            <a:r>
              <a:rPr lang="en-AU" sz="2400" dirty="0"/>
              <a:t>Charism is the heart of the founder aglow at one period in history beating in on us in another day and age ...  Charism is tree, branch, flower, fruit.  </a:t>
            </a:r>
          </a:p>
          <a:p>
            <a:r>
              <a:rPr lang="en-AU" sz="2400" dirty="0"/>
              <a:t>An ever-changing, always rooted obsession </a:t>
            </a:r>
          </a:p>
          <a:p>
            <a:r>
              <a:rPr lang="en-AU" sz="2400" dirty="0"/>
              <a:t>For the coming reign of God, where the reign of God is needed most, </a:t>
            </a:r>
          </a:p>
          <a:p>
            <a:r>
              <a:rPr lang="en-AU" sz="2400" dirty="0"/>
              <a:t>One that develops from age to age </a:t>
            </a:r>
          </a:p>
          <a:p>
            <a:r>
              <a:rPr lang="en-AU" sz="2400" dirty="0"/>
              <a:t>And then grows up in a new way in the next one. </a:t>
            </a:r>
          </a:p>
          <a:p>
            <a:r>
              <a:rPr lang="en-AU" sz="2400" dirty="0"/>
              <a:t>Charism is a living passion for whatever dimension of the life of Christ ... </a:t>
            </a:r>
          </a:p>
          <a:p>
            <a:r>
              <a:rPr lang="en-AU" sz="2400" dirty="0"/>
              <a:t>peace, truth, healing, mercy ... is missing now. </a:t>
            </a:r>
          </a:p>
          <a:p>
            <a:r>
              <a:rPr lang="en-AU" sz="2400" dirty="0"/>
              <a:t>Here, in our time. Where we are. </a:t>
            </a:r>
          </a:p>
          <a:p>
            <a:r>
              <a:rPr lang="en-AU" sz="2400" dirty="0" smtClean="0"/>
              <a:t>(Joan </a:t>
            </a:r>
            <a:r>
              <a:rPr lang="en-AU" sz="2400" dirty="0" err="1"/>
              <a:t>Chittister</a:t>
            </a:r>
            <a:r>
              <a:rPr lang="en-AU" sz="2400" dirty="0"/>
              <a:t> </a:t>
            </a:r>
            <a:r>
              <a:rPr lang="en-AU" sz="2400" dirty="0" smtClean="0"/>
              <a:t>)</a:t>
            </a:r>
            <a:endParaRPr lang="en-AU" sz="2400" dirty="0"/>
          </a:p>
          <a:p>
            <a:r>
              <a:rPr lang="en-AU" sz="2400" b="1" dirty="0"/>
              <a:t>Charism is always at the service of mission. </a:t>
            </a:r>
          </a:p>
        </p:txBody>
      </p:sp>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8075042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grpSp>
        <p:nvGrpSpPr>
          <p:cNvPr id="11" name="Group 10"/>
          <p:cNvGrpSpPr/>
          <p:nvPr/>
        </p:nvGrpSpPr>
        <p:grpSpPr>
          <a:xfrm>
            <a:off x="228601" y="172594"/>
            <a:ext cx="8686800" cy="1146628"/>
            <a:chOff x="304801" y="232229"/>
            <a:chExt cx="11582400" cy="1146628"/>
          </a:xfrm>
        </p:grpSpPr>
        <p:sp>
          <p:nvSpPr>
            <p:cNvPr id="12" name="Rectangle 11"/>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2" name="TextBox 1"/>
          <p:cNvSpPr txBox="1"/>
          <p:nvPr/>
        </p:nvSpPr>
        <p:spPr>
          <a:xfrm>
            <a:off x="266697" y="2132856"/>
            <a:ext cx="8654144" cy="4524315"/>
          </a:xfrm>
          <a:prstGeom prst="rect">
            <a:avLst/>
          </a:prstGeom>
          <a:solidFill>
            <a:schemeClr val="accent1">
              <a:lumMod val="40000"/>
              <a:lumOff val="60000"/>
            </a:schemeClr>
          </a:solidFill>
        </p:spPr>
        <p:txBody>
          <a:bodyPr wrap="square" rtlCol="0">
            <a:spAutoFit/>
          </a:bodyPr>
          <a:lstStyle/>
          <a:p>
            <a:r>
              <a:rPr lang="en-AU" sz="3200" b="1" dirty="0" smtClean="0"/>
              <a:t>        Scripture</a:t>
            </a:r>
            <a:endParaRPr lang="en-AU" sz="3200" dirty="0"/>
          </a:p>
          <a:p>
            <a:r>
              <a:rPr lang="en-AU" sz="3200" dirty="0"/>
              <a:t>I have come that you may have life and have it to the full (John 10:10)</a:t>
            </a:r>
          </a:p>
          <a:p>
            <a:r>
              <a:rPr lang="en-AU" sz="3200" dirty="0"/>
              <a:t>The Spirit of the Lord has been given to me (Luke 4:13-19)</a:t>
            </a:r>
          </a:p>
          <a:p>
            <a:r>
              <a:rPr lang="en-AU" sz="3200" dirty="0"/>
              <a:t>The Emmaus story (Luke 24)</a:t>
            </a:r>
          </a:p>
          <a:p>
            <a:r>
              <a:rPr lang="en-AU" sz="3200" dirty="0"/>
              <a:t>Washing of the feet (John 13:1-17)</a:t>
            </a:r>
          </a:p>
          <a:p>
            <a:r>
              <a:rPr lang="en-AU" sz="3200" dirty="0"/>
              <a:t>The vine and the branches (John 15)</a:t>
            </a:r>
          </a:p>
          <a:p>
            <a:endParaRPr lang="en-AU" sz="3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548388"/>
            <a:ext cx="1441311" cy="1016124"/>
          </a:xfrm>
          <a:prstGeom prst="rect">
            <a:avLst/>
          </a:prstGeom>
        </p:spPr>
      </p:pic>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42666500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228601" y="23222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11" name="TextBox 10"/>
          <p:cNvSpPr txBox="1"/>
          <p:nvPr/>
        </p:nvSpPr>
        <p:spPr>
          <a:xfrm>
            <a:off x="467544" y="1844824"/>
            <a:ext cx="8488786" cy="1815882"/>
          </a:xfrm>
          <a:prstGeom prst="rect">
            <a:avLst/>
          </a:prstGeom>
          <a:solidFill>
            <a:srgbClr val="CD9DD9"/>
          </a:solidFill>
        </p:spPr>
        <p:txBody>
          <a:bodyPr wrap="square" rtlCol="0">
            <a:spAutoFit/>
          </a:bodyPr>
          <a:lstStyle/>
          <a:p>
            <a:endParaRPr lang="en-AU" sz="2800" b="1" i="1" dirty="0" smtClean="0">
              <a:solidFill>
                <a:schemeClr val="accent4">
                  <a:lumMod val="75000"/>
                </a:schemeClr>
              </a:solidFill>
            </a:endParaRPr>
          </a:p>
          <a:p>
            <a:r>
              <a:rPr lang="en-AU" sz="2800" b="1" i="1" dirty="0" smtClean="0">
                <a:solidFill>
                  <a:schemeClr val="accent4">
                    <a:lumMod val="75000"/>
                  </a:schemeClr>
                </a:solidFill>
              </a:rPr>
              <a:t>"</a:t>
            </a:r>
            <a:r>
              <a:rPr lang="en-AU" sz="2800" b="1" i="1" dirty="0">
                <a:solidFill>
                  <a:schemeClr val="accent4">
                    <a:lumMod val="75000"/>
                  </a:schemeClr>
                </a:solidFill>
              </a:rPr>
              <a:t>Having a global heart is not an option for Sisters of St Joseph. It is who we are." </a:t>
            </a:r>
            <a:r>
              <a:rPr lang="en-AU" sz="2800" dirty="0">
                <a:solidFill>
                  <a:schemeClr val="accent4">
                    <a:lumMod val="75000"/>
                  </a:schemeClr>
                </a:solidFill>
              </a:rPr>
              <a:t>(Carol Zinn, SSJ Philadelphia</a:t>
            </a:r>
            <a:r>
              <a:rPr lang="en-AU" sz="2800" dirty="0" smtClean="0">
                <a:solidFill>
                  <a:schemeClr val="accent4">
                    <a:lumMod val="75000"/>
                  </a:schemeClr>
                </a:solidFill>
              </a:rPr>
              <a:t>)</a:t>
            </a:r>
          </a:p>
          <a:p>
            <a:endParaRPr lang="en-AU" sz="2800" dirty="0">
              <a:solidFill>
                <a:schemeClr val="accent4">
                  <a:lumMod val="60000"/>
                  <a:lumOff val="40000"/>
                </a:schemeClr>
              </a:solidFill>
            </a:endParaRPr>
          </a:p>
        </p:txBody>
      </p:sp>
      <p:sp>
        <p:nvSpPr>
          <p:cNvPr id="3" name="Rectangle 2"/>
          <p:cNvSpPr/>
          <p:nvPr/>
        </p:nvSpPr>
        <p:spPr>
          <a:xfrm>
            <a:off x="827584" y="4509120"/>
            <a:ext cx="7632848" cy="1815882"/>
          </a:xfrm>
          <a:prstGeom prst="rect">
            <a:avLst/>
          </a:prstGeom>
          <a:solidFill>
            <a:schemeClr val="accent4">
              <a:lumMod val="40000"/>
              <a:lumOff val="60000"/>
            </a:schemeClr>
          </a:solidFill>
        </p:spPr>
        <p:txBody>
          <a:bodyPr wrap="square">
            <a:spAutoFit/>
          </a:bodyPr>
          <a:lstStyle/>
          <a:p>
            <a:pPr lvl="0"/>
            <a:r>
              <a:rPr lang="en-AU" sz="2800" dirty="0">
                <a:solidFill>
                  <a:schemeClr val="accent4">
                    <a:lumMod val="75000"/>
                  </a:schemeClr>
                </a:solidFill>
              </a:rPr>
              <a:t>Mary </a:t>
            </a:r>
            <a:r>
              <a:rPr lang="en-AU" sz="2800" dirty="0" err="1">
                <a:solidFill>
                  <a:schemeClr val="accent4">
                    <a:lumMod val="75000"/>
                  </a:schemeClr>
                </a:solidFill>
              </a:rPr>
              <a:t>MacKillop</a:t>
            </a:r>
            <a:r>
              <a:rPr lang="en-AU" sz="2800" dirty="0">
                <a:solidFill>
                  <a:schemeClr val="accent4">
                    <a:lumMod val="75000"/>
                  </a:schemeClr>
                </a:solidFill>
              </a:rPr>
              <a:t> believed that God was active in her life and in the lives of her early companions and was calling them to the service of others.. Excerpt from the SOSJ constitutions Ch2:4</a:t>
            </a:r>
          </a:p>
        </p:txBody>
      </p:sp>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3734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4" name="Group 3"/>
          <p:cNvGrpSpPr/>
          <p:nvPr/>
        </p:nvGrpSpPr>
        <p:grpSpPr>
          <a:xfrm>
            <a:off x="228601" y="23222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2" name="TextBox 1"/>
          <p:cNvSpPr txBox="1"/>
          <p:nvPr/>
        </p:nvSpPr>
        <p:spPr>
          <a:xfrm>
            <a:off x="261257" y="1606480"/>
            <a:ext cx="8654144" cy="584776"/>
          </a:xfrm>
          <a:prstGeom prst="rect">
            <a:avLst/>
          </a:prstGeom>
          <a:noFill/>
        </p:spPr>
        <p:txBody>
          <a:bodyPr wrap="square" rtlCol="0">
            <a:spAutoFit/>
          </a:bodyPr>
          <a:lstStyle/>
          <a:p>
            <a:r>
              <a:rPr lang="en-AU" sz="3200" b="1" dirty="0"/>
              <a:t>The </a:t>
            </a:r>
            <a:r>
              <a:rPr lang="en-AU" sz="3200" b="1" dirty="0" err="1"/>
              <a:t>Josephite</a:t>
            </a:r>
            <a:r>
              <a:rPr lang="en-AU" sz="3200" b="1" dirty="0"/>
              <a:t> </a:t>
            </a:r>
            <a:r>
              <a:rPr lang="en-AU" sz="3200" b="1" dirty="0" smtClean="0"/>
              <a:t>Emblem-</a:t>
            </a:r>
            <a:endParaRPr lang="en-AU" sz="3200" dirty="0">
              <a:solidFill>
                <a:srgbClr val="FF0000"/>
              </a:solidFill>
            </a:endParaRPr>
          </a:p>
        </p:txBody>
      </p:sp>
      <p:pic>
        <p:nvPicPr>
          <p:cNvPr id="11" name="Picture 10">
            <a:hlinkClick r:id="rId3"/>
          </p:cNvPr>
          <p:cNvPicPr>
            <a:picLocks noChangeAspect="1"/>
          </p:cNvPicPr>
          <p:nvPr/>
        </p:nvPicPr>
        <p:blipFill>
          <a:blip r:embed="rId4"/>
          <a:stretch>
            <a:fillRect/>
          </a:stretch>
        </p:blipFill>
        <p:spPr>
          <a:xfrm>
            <a:off x="827314" y="3068503"/>
            <a:ext cx="2743200" cy="2184400"/>
          </a:xfrm>
          <a:prstGeom prst="rect">
            <a:avLst/>
          </a:prstGeom>
        </p:spPr>
      </p:pic>
      <p:pic>
        <p:nvPicPr>
          <p:cNvPr id="13" name="Picture 12">
            <a:hlinkClick r:id="rId3"/>
          </p:cNvPr>
          <p:cNvPicPr>
            <a:picLocks noChangeAspect="1"/>
          </p:cNvPicPr>
          <p:nvPr/>
        </p:nvPicPr>
        <p:blipFill>
          <a:blip r:embed="rId5"/>
          <a:stretch>
            <a:fillRect/>
          </a:stretch>
        </p:blipFill>
        <p:spPr>
          <a:xfrm>
            <a:off x="5580112" y="2251511"/>
            <a:ext cx="1970497" cy="3818385"/>
          </a:xfrm>
          <a:prstGeom prst="rect">
            <a:avLst/>
          </a:prstGeom>
        </p:spPr>
      </p:pic>
      <p:sp>
        <p:nvSpPr>
          <p:cNvPr id="9" name="TextBox 8"/>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25338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195943" y="101601"/>
            <a:ext cx="8752115" cy="886933"/>
            <a:chOff x="261258" y="101600"/>
            <a:chExt cx="11669486" cy="886933"/>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282173" y="157536"/>
              <a:ext cx="6487885" cy="830997"/>
            </a:xfrm>
            <a:prstGeom prst="rect">
              <a:avLst/>
            </a:prstGeom>
            <a:noFill/>
          </p:spPr>
          <p:txBody>
            <a:bodyPr wrap="square" rtlCol="0">
              <a:spAutoFit/>
            </a:bodyPr>
            <a:lstStyle/>
            <a:p>
              <a:r>
                <a:rPr lang="en-AU" sz="2400" b="1" dirty="0" smtClean="0"/>
                <a:t>Module 1</a:t>
              </a:r>
              <a:r>
                <a:rPr lang="en-AU" sz="2400" b="1" dirty="0"/>
                <a:t>: </a:t>
              </a:r>
              <a:r>
                <a:rPr lang="en-AU" sz="2400" b="1" dirty="0" err="1"/>
                <a:t>Josephite</a:t>
              </a:r>
              <a:r>
                <a:rPr lang="en-AU" sz="2400" b="1" dirty="0"/>
                <a:t> </a:t>
              </a:r>
              <a:r>
                <a:rPr lang="en-AU" sz="2400" b="1" dirty="0" smtClean="0"/>
                <a:t>Charism/Values/Ethos</a:t>
              </a:r>
              <a:endParaRPr lang="en-AU" b="1" dirty="0"/>
            </a:p>
          </p:txBody>
        </p:sp>
        <p:sp>
          <p:nvSpPr>
            <p:cNvPr id="8" name="TextBox 7"/>
            <p:cNvSpPr txBox="1"/>
            <p:nvPr/>
          </p:nvSpPr>
          <p:spPr>
            <a:xfrm>
              <a:off x="8592278" y="294474"/>
              <a:ext cx="3019148" cy="523220"/>
            </a:xfrm>
            <a:prstGeom prst="rect">
              <a:avLst/>
            </a:prstGeom>
            <a:noFill/>
          </p:spPr>
          <p:txBody>
            <a:bodyPr wrap="square" rtlCol="0">
              <a:spAutoFit/>
            </a:bodyPr>
            <a:lstStyle/>
            <a:p>
              <a:r>
                <a:rPr lang="en-AU" sz="2800" dirty="0" smtClean="0"/>
                <a:t>Introduction</a:t>
              </a:r>
              <a:endParaRPr lang="en-AU" sz="2800" dirty="0"/>
            </a:p>
          </p:txBody>
        </p:sp>
      </p:grpSp>
      <p:graphicFrame>
        <p:nvGraphicFramePr>
          <p:cNvPr id="2" name="Table 1"/>
          <p:cNvGraphicFramePr>
            <a:graphicFrameLocks noGrp="1"/>
          </p:cNvGraphicFramePr>
          <p:nvPr>
            <p:extLst>
              <p:ext uri="{D42A27DB-BD31-4B8C-83A1-F6EECF244321}">
                <p14:modId xmlns:p14="http://schemas.microsoft.com/office/powerpoint/2010/main" val="1372064358"/>
              </p:ext>
            </p:extLst>
          </p:nvPr>
        </p:nvGraphicFramePr>
        <p:xfrm>
          <a:off x="211309" y="2204895"/>
          <a:ext cx="8537155" cy="3130807"/>
        </p:xfrm>
        <a:graphic>
          <a:graphicData uri="http://schemas.openxmlformats.org/drawingml/2006/table">
            <a:tbl>
              <a:tblPr firstRow="1" firstCol="1" bandRow="1">
                <a:tableStyleId>{B301B821-A1FF-4177-AEE7-76D212191A09}</a:tableStyleId>
              </a:tblPr>
              <a:tblGrid>
                <a:gridCol w="4160565">
                  <a:extLst>
                    <a:ext uri="{9D8B030D-6E8A-4147-A177-3AD203B41FA5}">
                      <a16:colId xmlns:a16="http://schemas.microsoft.com/office/drawing/2014/main" xmlns="" val="20000"/>
                    </a:ext>
                  </a:extLst>
                </a:gridCol>
                <a:gridCol w="4376590">
                  <a:extLst>
                    <a:ext uri="{9D8B030D-6E8A-4147-A177-3AD203B41FA5}">
                      <a16:colId xmlns:a16="http://schemas.microsoft.com/office/drawing/2014/main" xmlns="" val="20001"/>
                    </a:ext>
                  </a:extLst>
                </a:gridCol>
              </a:tblGrid>
              <a:tr h="0">
                <a:tc>
                  <a:txBody>
                    <a:bodyPr/>
                    <a:lstStyle/>
                    <a:p>
                      <a:pPr>
                        <a:lnSpc>
                          <a:spcPct val="107000"/>
                        </a:lnSpc>
                        <a:spcAft>
                          <a:spcPts val="0"/>
                        </a:spcAft>
                      </a:pPr>
                      <a:r>
                        <a:rPr lang="en-AU" sz="2400" dirty="0">
                          <a:effectLst/>
                        </a:rPr>
                        <a:t>Commodity Form of Consciousness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2400" dirty="0">
                          <a:effectLst/>
                        </a:rPr>
                        <a:t>Personal (Gospel) Form of Consciousness</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0">
                <a:tc>
                  <a:txBody>
                    <a:bodyPr/>
                    <a:lstStyle/>
                    <a:p>
                      <a:pPr>
                        <a:lnSpc>
                          <a:spcPct val="107000"/>
                        </a:lnSpc>
                        <a:spcAft>
                          <a:spcPts val="0"/>
                        </a:spcAft>
                      </a:pPr>
                      <a:r>
                        <a:rPr lang="en-AU" sz="2400" dirty="0">
                          <a:effectLst/>
                        </a:rPr>
                        <a:t>Value grounded in “</a:t>
                      </a:r>
                      <a:r>
                        <a:rPr lang="en-AU" sz="2400" dirty="0" err="1">
                          <a:effectLst/>
                        </a:rPr>
                        <a:t>Thinghood</a:t>
                      </a:r>
                      <a:r>
                        <a:rPr lang="en-AU" sz="2400" dirty="0">
                          <a:effectLst/>
                        </a:rPr>
                        <a: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2400" dirty="0">
                          <a:effectLst/>
                        </a:rPr>
                        <a:t>Value grounded in </a:t>
                      </a:r>
                      <a:r>
                        <a:rPr lang="en-AU" sz="2400" dirty="0" smtClean="0">
                          <a:effectLst/>
                        </a:rPr>
                        <a:t>“</a:t>
                      </a:r>
                      <a:r>
                        <a:rPr lang="en-AU" sz="2400" b="1" dirty="0" smtClean="0">
                          <a:effectLst/>
                        </a:rPr>
                        <a:t>personhood</a:t>
                      </a:r>
                      <a:r>
                        <a:rPr lang="en-AU" sz="2400" dirty="0" smtClean="0">
                          <a:effectLst/>
                        </a:rPr>
                        <a:t>”</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0">
                <a:tc>
                  <a:txBody>
                    <a:bodyPr/>
                    <a:lstStyle/>
                    <a:p>
                      <a:pPr>
                        <a:lnSpc>
                          <a:spcPct val="107000"/>
                        </a:lnSpc>
                        <a:spcAft>
                          <a:spcPts val="0"/>
                        </a:spcAft>
                      </a:pPr>
                      <a:r>
                        <a:rPr lang="en-AU" sz="2400" dirty="0">
                          <a:effectLst/>
                        </a:rPr>
                        <a:t>Thing Knowledge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2400">
                          <a:effectLst/>
                        </a:rPr>
                        <a:t>Personal Knowledge</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0">
                <a:tc>
                  <a:txBody>
                    <a:bodyPr/>
                    <a:lstStyle/>
                    <a:p>
                      <a:pPr>
                        <a:lnSpc>
                          <a:spcPct val="107000"/>
                        </a:lnSpc>
                        <a:spcAft>
                          <a:spcPts val="0"/>
                        </a:spcAft>
                      </a:pPr>
                      <a:r>
                        <a:rPr lang="en-AU" sz="2400" dirty="0">
                          <a:effectLst/>
                        </a:rPr>
                        <a:t>Thing- Willing</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2400">
                          <a:effectLst/>
                        </a:rPr>
                        <a:t>Personal- Willing</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0">
                <a:tc>
                  <a:txBody>
                    <a:bodyPr/>
                    <a:lstStyle/>
                    <a:p>
                      <a:pPr>
                        <a:lnSpc>
                          <a:spcPct val="107000"/>
                        </a:lnSpc>
                        <a:spcAft>
                          <a:spcPts val="0"/>
                        </a:spcAft>
                      </a:pPr>
                      <a:r>
                        <a:rPr lang="en-AU" sz="2400" dirty="0">
                          <a:effectLst/>
                        </a:rPr>
                        <a:t>Thing- Behaviour</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2400">
                          <a:effectLst/>
                        </a:rPr>
                        <a:t>Person- Behaviour</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0">
                <a:tc>
                  <a:txBody>
                    <a:bodyPr/>
                    <a:lstStyle/>
                    <a:p>
                      <a:pPr>
                        <a:lnSpc>
                          <a:spcPct val="107000"/>
                        </a:lnSpc>
                        <a:spcAft>
                          <a:spcPts val="0"/>
                        </a:spcAft>
                      </a:pPr>
                      <a:r>
                        <a:rPr lang="en-AU" sz="2400" dirty="0">
                          <a:effectLst/>
                        </a:rPr>
                        <a:t>Thing-like Affectivity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2400">
                          <a:effectLst/>
                        </a:rPr>
                        <a:t>Personal Affectivity</a:t>
                      </a:r>
                      <a:endParaRPr lang="en-AU"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0">
                <a:tc>
                  <a:txBody>
                    <a:bodyPr/>
                    <a:lstStyle/>
                    <a:p>
                      <a:pPr>
                        <a:lnSpc>
                          <a:spcPct val="107000"/>
                        </a:lnSpc>
                        <a:spcAft>
                          <a:spcPts val="0"/>
                        </a:spcAft>
                      </a:pPr>
                      <a:r>
                        <a:rPr lang="en-AU" sz="2400" dirty="0">
                          <a:effectLst/>
                        </a:rPr>
                        <a:t>Thing-Reality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AU" sz="2400" dirty="0">
                          <a:effectLst/>
                        </a:rPr>
                        <a:t>Person-Reality</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3" name="Rectangle 1"/>
          <p:cNvSpPr>
            <a:spLocks noChangeArrowheads="1"/>
          </p:cNvSpPr>
          <p:nvPr/>
        </p:nvSpPr>
        <p:spPr bwMode="auto">
          <a:xfrm>
            <a:off x="279576" y="5517232"/>
            <a:ext cx="72968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Table from </a:t>
            </a:r>
            <a:r>
              <a:rPr kumimoji="0" lang="en-AU" altLang="en-US" sz="16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Kavanaugh</a:t>
            </a:r>
            <a:r>
              <a:rPr kumimoji="0" lang="en-AU"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J.F. (1988). </a:t>
            </a:r>
            <a:r>
              <a:rPr kumimoji="0" lang="en-AU" altLang="en-US" sz="16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Following Christ in a Consumer Society</a:t>
            </a:r>
            <a:r>
              <a:rPr kumimoji="0" lang="en-AU"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p.96-97.</a:t>
            </a:r>
            <a:endParaRPr kumimoji="0" lang="en-AU"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93014994"/>
      </p:ext>
    </p:extLst>
  </p:cSld>
  <p:clrMapOvr>
    <a:masterClrMapping/>
  </p:clrMapOvr>
  <p:transition spd="slow" advClick="0"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16200000" scaled="0"/>
        </a:gradFill>
        <a:effectLst/>
      </p:bgPr>
    </p:bg>
    <p:spTree>
      <p:nvGrpSpPr>
        <p:cNvPr id="1" name=""/>
        <p:cNvGrpSpPr/>
        <p:nvPr/>
      </p:nvGrpSpPr>
      <p:grpSpPr>
        <a:xfrm>
          <a:off x="0" y="0"/>
          <a:ext cx="0" cy="0"/>
          <a:chOff x="0" y="0"/>
          <a:chExt cx="0" cy="0"/>
        </a:xfrm>
      </p:grpSpPr>
      <p:sp>
        <p:nvSpPr>
          <p:cNvPr id="187396" name="Rectangle 4"/>
          <p:cNvSpPr>
            <a:spLocks noChangeArrowheads="1"/>
          </p:cNvSpPr>
          <p:nvPr/>
        </p:nvSpPr>
        <p:spPr bwMode="auto">
          <a:xfrm>
            <a:off x="441656" y="2320320"/>
            <a:ext cx="8460432" cy="3970318"/>
          </a:xfrm>
          <a:prstGeom prst="rect">
            <a:avLst/>
          </a:prstGeom>
          <a:solidFill>
            <a:schemeClr val="accent5">
              <a:lumMod val="40000"/>
              <a:lumOff val="60000"/>
              <a:alpha val="48000"/>
            </a:schemeClr>
          </a:solidFill>
          <a:ln>
            <a:noFill/>
          </a:ln>
          <a:extLst/>
        </p:spPr>
        <p:txBody>
          <a:bodyPr wrap="square">
            <a:spAutoFit/>
          </a:bodyPr>
          <a:lstStyle>
            <a:lvl1pPr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eaLnBrk="1" hangingPunct="1">
              <a:spcBef>
                <a:spcPct val="0"/>
              </a:spcBef>
              <a:buClrTx/>
              <a:buSzTx/>
              <a:buFontTx/>
              <a:buNone/>
            </a:pPr>
            <a:r>
              <a:rPr kumimoji="0" lang="en-AU" altLang="en-US" sz="2800" dirty="0">
                <a:solidFill>
                  <a:schemeClr val="tx1"/>
                </a:solidFill>
                <a:latin typeface="Calibri" panose="020F0502020204030204" pitchFamily="34" charset="0"/>
              </a:rPr>
              <a:t>Incarnational (God </a:t>
            </a:r>
            <a:r>
              <a:rPr kumimoji="0" lang="en-AU" altLang="en-US" sz="2800" b="1" dirty="0">
                <a:solidFill>
                  <a:schemeClr val="tx1"/>
                </a:solidFill>
                <a:latin typeface="Calibri" panose="020F0502020204030204" pitchFamily="34" charset="0"/>
              </a:rPr>
              <a:t>in </a:t>
            </a:r>
            <a:r>
              <a:rPr kumimoji="0" lang="en-AU" altLang="en-US" sz="2800" dirty="0">
                <a:solidFill>
                  <a:schemeClr val="tx1"/>
                </a:solidFill>
                <a:latin typeface="Calibri" panose="020F0502020204030204" pitchFamily="34" charset="0"/>
              </a:rPr>
              <a:t>our world)</a:t>
            </a:r>
          </a:p>
          <a:p>
            <a:pPr lvl="1" eaLnBrk="1" hangingPunct="1">
              <a:spcBef>
                <a:spcPct val="0"/>
              </a:spcBef>
              <a:buClrTx/>
              <a:buSzTx/>
              <a:buFontTx/>
              <a:buNone/>
            </a:pPr>
            <a:r>
              <a:rPr kumimoji="0" lang="en-AU" altLang="en-US" dirty="0">
                <a:solidFill>
                  <a:schemeClr val="tx1"/>
                </a:solidFill>
                <a:latin typeface="Calibri" panose="020F0502020204030204" pitchFamily="34" charset="0"/>
              </a:rPr>
              <a:t>“ordinary”, “roll-your-sleeves-up approach”, hospitality, practicality, “being with” the other,  simplicity, humility, no fan-fare, serving God </a:t>
            </a:r>
            <a:r>
              <a:rPr kumimoji="0" lang="en-AU" altLang="en-US" b="1" i="1" dirty="0">
                <a:solidFill>
                  <a:schemeClr val="tx1"/>
                </a:solidFill>
                <a:latin typeface="Calibri" panose="020F0502020204030204" pitchFamily="34" charset="0"/>
              </a:rPr>
              <a:t>in</a:t>
            </a:r>
            <a:r>
              <a:rPr kumimoji="0" lang="en-AU" altLang="en-US" dirty="0">
                <a:solidFill>
                  <a:schemeClr val="tx1"/>
                </a:solidFill>
                <a:latin typeface="Calibri" panose="020F0502020204030204" pitchFamily="34" charset="0"/>
              </a:rPr>
              <a:t> our neighbour. </a:t>
            </a:r>
          </a:p>
          <a:p>
            <a:pPr eaLnBrk="1" hangingPunct="1">
              <a:spcBef>
                <a:spcPct val="0"/>
              </a:spcBef>
              <a:buClrTx/>
              <a:buSzTx/>
              <a:buFontTx/>
              <a:buNone/>
            </a:pPr>
            <a:r>
              <a:rPr kumimoji="0" lang="en-AU" altLang="en-US" sz="2800" b="1" dirty="0">
                <a:solidFill>
                  <a:schemeClr val="tx1"/>
                </a:solidFill>
                <a:latin typeface="Calibri" panose="020F0502020204030204" pitchFamily="34" charset="0"/>
              </a:rPr>
              <a:t>The Community of </a:t>
            </a:r>
          </a:p>
          <a:p>
            <a:pPr eaLnBrk="1" hangingPunct="1">
              <a:spcBef>
                <a:spcPct val="0"/>
              </a:spcBef>
              <a:buClrTx/>
              <a:buSzTx/>
              <a:buFontTx/>
              <a:buNone/>
            </a:pPr>
            <a:r>
              <a:rPr kumimoji="0" lang="en-AU" altLang="en-US" sz="2800" b="1" dirty="0">
                <a:solidFill>
                  <a:schemeClr val="tx1"/>
                </a:solidFill>
                <a:latin typeface="Calibri" panose="020F0502020204030204" pitchFamily="34" charset="0"/>
              </a:rPr>
              <a:t>God’s Great (compassionate) Love</a:t>
            </a:r>
          </a:p>
          <a:p>
            <a:pPr eaLnBrk="1" hangingPunct="1">
              <a:spcBef>
                <a:spcPct val="0"/>
              </a:spcBef>
              <a:buClrTx/>
              <a:buSzTx/>
              <a:buFontTx/>
              <a:buNone/>
            </a:pPr>
            <a:r>
              <a:rPr kumimoji="0" lang="en-AU" altLang="en-US" sz="2800" dirty="0">
                <a:solidFill>
                  <a:schemeClr val="tx1"/>
                </a:solidFill>
                <a:latin typeface="Calibri" panose="020F0502020204030204" pitchFamily="34" charset="0"/>
              </a:rPr>
              <a:t>These characteristics </a:t>
            </a:r>
            <a:r>
              <a:rPr kumimoji="0" lang="en-AU" altLang="en-US" sz="2800" dirty="0" smtClean="0">
                <a:solidFill>
                  <a:schemeClr val="tx1"/>
                </a:solidFill>
                <a:latin typeface="Calibri" panose="020F0502020204030204" pitchFamily="34" charset="0"/>
              </a:rPr>
              <a:t>are not </a:t>
            </a:r>
            <a:r>
              <a:rPr kumimoji="0" lang="en-AU" altLang="en-US" sz="2800" dirty="0">
                <a:solidFill>
                  <a:schemeClr val="tx1"/>
                </a:solidFill>
                <a:latin typeface="Calibri" panose="020F0502020204030204" pitchFamily="34" charset="0"/>
              </a:rPr>
              <a:t>exclusive to </a:t>
            </a:r>
            <a:r>
              <a:rPr kumimoji="0" lang="en-AU" altLang="en-US" sz="2800" dirty="0" err="1">
                <a:solidFill>
                  <a:schemeClr val="tx1"/>
                </a:solidFill>
                <a:latin typeface="Calibri" panose="020F0502020204030204" pitchFamily="34" charset="0"/>
              </a:rPr>
              <a:t>Josephites</a:t>
            </a:r>
            <a:endParaRPr kumimoji="0" lang="en-AU" altLang="en-US" sz="2800" dirty="0">
              <a:solidFill>
                <a:schemeClr val="tx1"/>
              </a:solidFill>
              <a:latin typeface="Calibri" panose="020F0502020204030204" pitchFamily="34" charset="0"/>
            </a:endParaRPr>
          </a:p>
          <a:p>
            <a:pPr lvl="1" eaLnBrk="1" hangingPunct="1">
              <a:spcBef>
                <a:spcPct val="0"/>
              </a:spcBef>
              <a:buClrTx/>
              <a:buSzTx/>
              <a:buFontTx/>
              <a:buNone/>
            </a:pPr>
            <a:r>
              <a:rPr kumimoji="0" lang="en-AU" altLang="en-US" b="1" i="1" dirty="0">
                <a:solidFill>
                  <a:schemeClr val="tx1"/>
                </a:solidFill>
                <a:latin typeface="Calibri" panose="020F0502020204030204" pitchFamily="34" charset="0"/>
              </a:rPr>
              <a:t>but… they ARE </a:t>
            </a:r>
            <a:r>
              <a:rPr kumimoji="0" lang="en-AU" altLang="en-US" b="1" i="1" dirty="0" err="1">
                <a:solidFill>
                  <a:schemeClr val="tx1"/>
                </a:solidFill>
                <a:latin typeface="Calibri" panose="020F0502020204030204" pitchFamily="34" charset="0"/>
              </a:rPr>
              <a:t>Josephite</a:t>
            </a:r>
            <a:r>
              <a:rPr kumimoji="0" lang="en-AU" altLang="en-US" b="1" i="1" dirty="0">
                <a:solidFill>
                  <a:schemeClr val="tx1"/>
                </a:solidFill>
                <a:latin typeface="Calibri" panose="020F0502020204030204" pitchFamily="34" charset="0"/>
              </a:rPr>
              <a:t>!</a:t>
            </a:r>
            <a:endParaRPr kumimoji="0" lang="en-US" altLang="en-US" b="1" i="1" dirty="0">
              <a:solidFill>
                <a:schemeClr val="tx1"/>
              </a:solidFill>
              <a:latin typeface="Calibri" panose="020F0502020204030204" pitchFamily="34" charset="0"/>
            </a:endParaRPr>
          </a:p>
        </p:txBody>
      </p:sp>
      <p:sp>
        <p:nvSpPr>
          <p:cNvPr id="187397" name="Rectangle 5"/>
          <p:cNvSpPr>
            <a:spLocks noChangeArrowheads="1"/>
          </p:cNvSpPr>
          <p:nvPr/>
        </p:nvSpPr>
        <p:spPr bwMode="auto">
          <a:xfrm>
            <a:off x="361113" y="1177320"/>
            <a:ext cx="841557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algn="ctr" eaLnBrk="1" hangingPunct="1">
              <a:spcBef>
                <a:spcPct val="0"/>
              </a:spcBef>
              <a:buClrTx/>
              <a:buSzTx/>
              <a:buFontTx/>
              <a:buNone/>
            </a:pPr>
            <a:r>
              <a:rPr kumimoji="0" lang="en-AU" altLang="en-US" sz="2800" dirty="0">
                <a:solidFill>
                  <a:schemeClr val="accent5">
                    <a:lumMod val="50000"/>
                  </a:schemeClr>
                </a:solidFill>
                <a:latin typeface="Calibri" panose="020F0502020204030204" pitchFamily="34" charset="0"/>
              </a:rPr>
              <a:t>“</a:t>
            </a:r>
            <a:r>
              <a:rPr kumimoji="0" lang="en-AU" altLang="en-US" sz="2800" dirty="0" err="1">
                <a:solidFill>
                  <a:schemeClr val="accent5">
                    <a:lumMod val="50000"/>
                  </a:schemeClr>
                </a:solidFill>
                <a:latin typeface="Calibri" panose="020F0502020204030204" pitchFamily="34" charset="0"/>
              </a:rPr>
              <a:t>Josephite</a:t>
            </a:r>
            <a:r>
              <a:rPr kumimoji="0" lang="en-AU" altLang="en-US" sz="2800" dirty="0">
                <a:solidFill>
                  <a:schemeClr val="accent5">
                    <a:lumMod val="50000"/>
                  </a:schemeClr>
                </a:solidFill>
                <a:latin typeface="Calibri" panose="020F0502020204030204" pitchFamily="34" charset="0"/>
              </a:rPr>
              <a:t>” Charism</a:t>
            </a:r>
          </a:p>
          <a:p>
            <a:pPr algn="ctr" eaLnBrk="1" hangingPunct="1">
              <a:spcBef>
                <a:spcPct val="0"/>
              </a:spcBef>
              <a:buClrTx/>
              <a:buSzTx/>
              <a:buFontTx/>
              <a:buNone/>
            </a:pPr>
            <a:r>
              <a:rPr kumimoji="0" lang="en-AU" altLang="en-US" sz="2800" dirty="0">
                <a:solidFill>
                  <a:schemeClr val="accent5">
                    <a:lumMod val="50000"/>
                  </a:schemeClr>
                </a:solidFill>
                <a:latin typeface="Calibri" panose="020F0502020204030204" pitchFamily="34" charset="0"/>
              </a:rPr>
              <a:t>Translated into ‘non-religious’ language </a:t>
            </a:r>
            <a:endParaRPr kumimoji="0" lang="en-US" altLang="en-US" sz="2800" b="1" dirty="0">
              <a:solidFill>
                <a:schemeClr val="accent5">
                  <a:lumMod val="50000"/>
                </a:schemeClr>
              </a:solidFill>
              <a:latin typeface="Calibri" panose="020F0502020204030204" pitchFamily="34" charset="0"/>
            </a:endParaRPr>
          </a:p>
        </p:txBody>
      </p:sp>
      <p:grpSp>
        <p:nvGrpSpPr>
          <p:cNvPr id="4" name="Group 3"/>
          <p:cNvGrpSpPr/>
          <p:nvPr/>
        </p:nvGrpSpPr>
        <p:grpSpPr>
          <a:xfrm>
            <a:off x="193730" y="15473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42197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87397"/>
                                        </p:tgtEl>
                                        <p:attrNameLst>
                                          <p:attrName>style.visibility</p:attrName>
                                        </p:attrNameLst>
                                      </p:cBhvr>
                                      <p:to>
                                        <p:strVal val="visible"/>
                                      </p:to>
                                    </p:set>
                                    <p:animEffect transition="in" filter="checkerboard(across)">
                                      <p:cBhvr>
                                        <p:cTn id="7" dur="1000"/>
                                        <p:tgtEl>
                                          <p:spTgt spid="187397"/>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iterate type="wd">
                                    <p:tmAbs val="500"/>
                                  </p:iterate>
                                  <p:childTnLst>
                                    <p:set>
                                      <p:cBhvr>
                                        <p:cTn id="10" dur="1" fill="hold">
                                          <p:stCondLst>
                                            <p:cond delay="0"/>
                                          </p:stCondLst>
                                        </p:cTn>
                                        <p:tgtEl>
                                          <p:spTgt spid="187396">
                                            <p:txEl>
                                              <p:pRg st="0" end="0"/>
                                            </p:txEl>
                                          </p:spTgt>
                                        </p:tgtEl>
                                        <p:attrNameLst>
                                          <p:attrName>style.visibility</p:attrName>
                                        </p:attrNameLst>
                                      </p:cBhvr>
                                      <p:to>
                                        <p:strVal val="visible"/>
                                      </p:to>
                                    </p:set>
                                  </p:childTnLst>
                                </p:cTn>
                              </p:par>
                            </p:childTnLst>
                          </p:cTn>
                        </p:par>
                        <p:par>
                          <p:cTn id="11" fill="hold" nodeType="afterGroup">
                            <p:stCondLst>
                              <p:cond delay="4001"/>
                            </p:stCondLst>
                            <p:childTnLst>
                              <p:par>
                                <p:cTn id="12" presetID="1" presetClass="entr" presetSubtype="0" fill="hold" nodeType="afterEffect">
                                  <p:stCondLst>
                                    <p:cond delay="0"/>
                                  </p:stCondLst>
                                  <p:iterate type="wd">
                                    <p:tmAbs val="500"/>
                                  </p:iterate>
                                  <p:childTnLst>
                                    <p:set>
                                      <p:cBhvr>
                                        <p:cTn id="13" dur="1" fill="hold">
                                          <p:stCondLst>
                                            <p:cond delay="0"/>
                                          </p:stCondLst>
                                        </p:cTn>
                                        <p:tgtEl>
                                          <p:spTgt spid="18739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739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739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7396">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73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739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entr" presetSubtype="0" fill="hold" nodeType="afterEffect">
                                  <p:stCondLst>
                                    <p:cond delay="0"/>
                                  </p:stCondLst>
                                  <p:childTnLst>
                                    <p:set>
                                      <p:cBhvr>
                                        <p:cTn id="28" dur="1" fill="hold">
                                          <p:stCondLst>
                                            <p:cond delay="0"/>
                                          </p:stCondLst>
                                        </p:cTn>
                                        <p:tgtEl>
                                          <p:spTgt spid="18739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739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739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7396">
                                            <p:txEl>
                                              <p:pRg st="5" end="5"/>
                                            </p:txEl>
                                          </p:spTgt>
                                        </p:tgtEl>
                                        <p:attrNameLst>
                                          <p:attrName>style.visibility</p:attrName>
                                        </p:attrNameLst>
                                      </p:cBhvr>
                                      <p:to>
                                        <p:strVal val="visible"/>
                                      </p:to>
                                    </p:set>
                                  </p:childTnLst>
                                </p:cTn>
                              </p:par>
                            </p:childTnLst>
                          </p:cTn>
                        </p:par>
                      </p:childTnLst>
                    </p:cTn>
                  </p:par>
                </p:childTnLst>
              </p:cTn>
              <p:nextCondLst>
                <p:cond evt="onClick" delay="0">
                  <p:tgtEl>
                    <p:spTgt spid="187396"/>
                  </p:tgtEl>
                </p:cond>
              </p:nextCondLst>
            </p:seq>
          </p:childTnLst>
        </p:cTn>
      </p:par>
    </p:tnLst>
    <p:bldLst>
      <p:bldP spid="18739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215000"/>
                    </a14:imgEffect>
                    <a14:imgEffect>
                      <a14:brightnessContrast bright="40000" contrast="-40000"/>
                    </a14:imgEffect>
                  </a14:imgLayer>
                </a14:imgProps>
              </a:ext>
            </a:extLst>
          </a:blip>
          <a:stretch>
            <a:fillRect/>
          </a:stretch>
        </p:blipFill>
        <p:spPr>
          <a:xfrm>
            <a:off x="300228" y="497006"/>
            <a:ext cx="3320804" cy="6102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139952" y="447164"/>
            <a:ext cx="4740208" cy="6001643"/>
          </a:xfrm>
          <a:prstGeom prst="rect">
            <a:avLst/>
          </a:prstGeom>
          <a:solidFill>
            <a:schemeClr val="accent1">
              <a:lumMod val="20000"/>
              <a:lumOff val="80000"/>
            </a:schemeClr>
          </a:solidFill>
        </p:spPr>
        <p:txBody>
          <a:bodyPr wrap="none" rtlCol="0">
            <a:spAutoFit/>
          </a:bodyPr>
          <a:lstStyle/>
          <a:p>
            <a:r>
              <a:rPr lang="en-US" sz="1600" dirty="0" smtClean="0"/>
              <a:t>To be a Sister of St Joseph</a:t>
            </a:r>
          </a:p>
          <a:p>
            <a:r>
              <a:rPr lang="en-US" sz="1600" dirty="0" smtClean="0"/>
              <a:t>What does that mean?</a:t>
            </a:r>
          </a:p>
          <a:p>
            <a:r>
              <a:rPr lang="en-US" sz="1600" dirty="0" smtClean="0"/>
              <a:t>A woman with </a:t>
            </a:r>
          </a:p>
          <a:p>
            <a:r>
              <a:rPr lang="en-US" sz="1600" dirty="0"/>
              <a:t> </a:t>
            </a:r>
            <a:r>
              <a:rPr lang="en-US" sz="1600" dirty="0" smtClean="0"/>
              <a:t>    EYES OPEN</a:t>
            </a:r>
          </a:p>
          <a:p>
            <a:r>
              <a:rPr lang="en-US" sz="1600" dirty="0" smtClean="0"/>
              <a:t>In a world both miserable and sinful.</a:t>
            </a:r>
          </a:p>
          <a:p>
            <a:r>
              <a:rPr lang="en-US" sz="1600" dirty="0" smtClean="0"/>
              <a:t>But a world marked on by the Holy Spirit</a:t>
            </a:r>
          </a:p>
          <a:p>
            <a:r>
              <a:rPr lang="en-US" sz="1600" dirty="0" smtClean="0"/>
              <a:t>EARS ATTENTIVE</a:t>
            </a:r>
          </a:p>
          <a:p>
            <a:r>
              <a:rPr lang="en-US" sz="1600" dirty="0" smtClean="0"/>
              <a:t>to the sufferings of the world</a:t>
            </a:r>
          </a:p>
          <a:p>
            <a:r>
              <a:rPr lang="en-US" sz="1600" dirty="0" err="1" smtClean="0"/>
              <a:t>Iike</a:t>
            </a:r>
            <a:r>
              <a:rPr lang="en-US" sz="1600" dirty="0" smtClean="0"/>
              <a:t> St Paul to the plea of the  </a:t>
            </a:r>
            <a:r>
              <a:rPr lang="en-US" sz="1600" dirty="0" err="1" smtClean="0"/>
              <a:t>Macedonian</a:t>
            </a:r>
            <a:r>
              <a:rPr lang="en-US" sz="1600" dirty="0" err="1" smtClean="0">
                <a:noFill/>
              </a:rPr>
              <a:t>Macedonian</a:t>
            </a:r>
            <a:endParaRPr lang="en-US" sz="1600" dirty="0" smtClean="0">
              <a:noFill/>
            </a:endParaRPr>
          </a:p>
          <a:p>
            <a:r>
              <a:rPr lang="en-US" sz="1600" dirty="0" smtClean="0"/>
              <a:t>SPIRIT ALERT</a:t>
            </a:r>
          </a:p>
          <a:p>
            <a:r>
              <a:rPr lang="en-US" sz="1600" dirty="0" smtClean="0"/>
              <a:t>Never settled down</a:t>
            </a:r>
          </a:p>
          <a:p>
            <a:r>
              <a:rPr lang="en-US" sz="1600" dirty="0" smtClean="0"/>
              <a:t>Always in a holy disquietude</a:t>
            </a:r>
          </a:p>
          <a:p>
            <a:r>
              <a:rPr lang="en-US" sz="1600" dirty="0" smtClean="0"/>
              <a:t>Searching</a:t>
            </a:r>
          </a:p>
          <a:p>
            <a:r>
              <a:rPr lang="en-US" sz="1600" dirty="0" smtClean="0"/>
              <a:t>In order to understand</a:t>
            </a:r>
          </a:p>
          <a:p>
            <a:r>
              <a:rPr lang="en-US" sz="1600" dirty="0" smtClean="0"/>
              <a:t>To divine what God and the dear </a:t>
            </a:r>
            <a:r>
              <a:rPr lang="en-US" sz="1600" dirty="0" err="1" smtClean="0"/>
              <a:t>neighbour</a:t>
            </a:r>
            <a:r>
              <a:rPr lang="en-US" sz="1600" dirty="0" smtClean="0"/>
              <a:t> </a:t>
            </a:r>
          </a:p>
          <a:p>
            <a:r>
              <a:rPr lang="en-US" sz="1600" dirty="0" smtClean="0"/>
              <a:t>await from her today</a:t>
            </a:r>
          </a:p>
          <a:p>
            <a:r>
              <a:rPr lang="en-US" sz="1600" dirty="0" smtClean="0"/>
              <a:t>NOW</a:t>
            </a:r>
          </a:p>
          <a:p>
            <a:r>
              <a:rPr lang="en-US" sz="1600" dirty="0" smtClean="0"/>
              <a:t>For the body and for the soul</a:t>
            </a:r>
          </a:p>
          <a:p>
            <a:r>
              <a:rPr lang="en-US" sz="1600" dirty="0" smtClean="0"/>
              <a:t>SLEEVES ROLLED UP FOR MINISTRY</a:t>
            </a:r>
          </a:p>
          <a:p>
            <a:r>
              <a:rPr lang="en-US" sz="1600" dirty="0" smtClean="0"/>
              <a:t>Without excluding the more humble</a:t>
            </a:r>
          </a:p>
          <a:p>
            <a:r>
              <a:rPr lang="en-US" sz="1600" dirty="0" smtClean="0"/>
              <a:t>The less pleasing the less noticeable;</a:t>
            </a:r>
          </a:p>
          <a:p>
            <a:r>
              <a:rPr lang="en-US" sz="1600" dirty="0" smtClean="0"/>
              <a:t>FINALLY, IN HER FACE</a:t>
            </a:r>
          </a:p>
          <a:p>
            <a:r>
              <a:rPr lang="en-US" sz="1600" dirty="0" smtClean="0"/>
              <a:t>Reflection of the virtue proper to our Congregation</a:t>
            </a:r>
          </a:p>
          <a:p>
            <a:r>
              <a:rPr lang="en-US" sz="1600" dirty="0" smtClean="0"/>
              <a:t>Continual joy of the spirit. </a:t>
            </a:r>
            <a:endParaRPr lang="en-US" sz="1600" dirty="0"/>
          </a:p>
        </p:txBody>
      </p:sp>
    </p:spTree>
    <p:extLst>
      <p:ext uri="{BB962C8B-B14F-4D97-AF65-F5344CB8AC3E}">
        <p14:creationId xmlns:p14="http://schemas.microsoft.com/office/powerpoint/2010/main" val="21836819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11" name="Group 10"/>
          <p:cNvGrpSpPr/>
          <p:nvPr/>
        </p:nvGrpSpPr>
        <p:grpSpPr>
          <a:xfrm>
            <a:off x="228601" y="232229"/>
            <a:ext cx="8686800" cy="1146628"/>
            <a:chOff x="304801" y="232229"/>
            <a:chExt cx="11582400" cy="1146628"/>
          </a:xfrm>
        </p:grpSpPr>
        <p:sp>
          <p:nvSpPr>
            <p:cNvPr id="12" name="Rectangle 11"/>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Charism/Values/Ethics</a:t>
              </a:r>
              <a:endParaRPr lang="en-AU" b="1" dirty="0"/>
            </a:p>
          </p:txBody>
        </p:sp>
      </p:grpSp>
      <p:sp>
        <p:nvSpPr>
          <p:cNvPr id="2" name="TextBox 1"/>
          <p:cNvSpPr txBox="1"/>
          <p:nvPr/>
        </p:nvSpPr>
        <p:spPr>
          <a:xfrm>
            <a:off x="261257" y="1906292"/>
            <a:ext cx="8523512" cy="4401205"/>
          </a:xfrm>
          <a:prstGeom prst="rect">
            <a:avLst/>
          </a:prstGeom>
          <a:solidFill>
            <a:schemeClr val="accent6">
              <a:lumMod val="60000"/>
              <a:lumOff val="40000"/>
            </a:schemeClr>
          </a:solidFill>
          <a:ln w="28575">
            <a:solidFill>
              <a:schemeClr val="accent6">
                <a:lumMod val="50000"/>
              </a:schemeClr>
            </a:solidFill>
          </a:ln>
        </p:spPr>
        <p:txBody>
          <a:bodyPr wrap="square" rtlCol="0">
            <a:spAutoFit/>
          </a:bodyPr>
          <a:lstStyle/>
          <a:p>
            <a:r>
              <a:rPr lang="en-AU" sz="4000" dirty="0"/>
              <a:t>SOSJ Website – what we are doing </a:t>
            </a:r>
            <a:r>
              <a:rPr lang="en-AU" sz="4000" b="1" u="sng" dirty="0">
                <a:hlinkClick r:id="rId5"/>
              </a:rPr>
              <a:t>http://www.sosj.org.au/what-we-are-doing/index.cfm?loadref=3</a:t>
            </a:r>
            <a:endParaRPr lang="en-AU" sz="4000" dirty="0"/>
          </a:p>
          <a:p>
            <a:r>
              <a:rPr lang="en-AU" sz="4000" dirty="0"/>
              <a:t>Song – </a:t>
            </a:r>
            <a:r>
              <a:rPr lang="en-AU" sz="4000" dirty="0" smtClean="0"/>
              <a:t>Gathering - Christina </a:t>
            </a:r>
            <a:r>
              <a:rPr lang="en-AU" sz="4000" dirty="0" err="1" smtClean="0"/>
              <a:t>Nuenzerling</a:t>
            </a:r>
            <a:r>
              <a:rPr lang="en-AU" sz="4000" dirty="0" smtClean="0"/>
              <a:t>, Anne-Marie Wilkinson and Mary Fletcher.</a:t>
            </a:r>
          </a:p>
          <a:p>
            <a:endParaRPr lang="en-AU" sz="4000" dirty="0"/>
          </a:p>
        </p:txBody>
      </p:sp>
      <p:pic>
        <p:nvPicPr>
          <p:cNvPr id="3" name="The Josephites - Gathering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88969" y="5387144"/>
            <a:ext cx="609600" cy="609600"/>
          </a:xfrm>
          <a:prstGeom prst="rect">
            <a:avLst/>
          </a:prstGeom>
        </p:spPr>
      </p:pic>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spTree>
    <p:extLst>
      <p:ext uri="{BB962C8B-B14F-4D97-AF65-F5344CB8AC3E}">
        <p14:creationId xmlns:p14="http://schemas.microsoft.com/office/powerpoint/2010/main" val="1960626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8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1187624" y="1628800"/>
            <a:ext cx="6696744"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eaLnBrk="1" hangingPunct="1">
              <a:spcBef>
                <a:spcPct val="0"/>
              </a:spcBef>
              <a:buClrTx/>
              <a:buSzTx/>
              <a:buFontTx/>
              <a:buNone/>
            </a:pPr>
            <a:r>
              <a:rPr kumimoji="0" lang="en-US" altLang="en-US" sz="5400" dirty="0">
                <a:solidFill>
                  <a:schemeClr val="accent2"/>
                </a:solidFill>
                <a:latin typeface="Boulder" pitchFamily="2" charset="0"/>
              </a:rPr>
              <a:t>Living the</a:t>
            </a:r>
            <a:r>
              <a:rPr kumimoji="0" lang="en-US" altLang="en-US" sz="5400" dirty="0">
                <a:solidFill>
                  <a:schemeClr val="accent2"/>
                </a:solidFill>
                <a:latin typeface="Arial" panose="020B0604020202020204" pitchFamily="34" charset="0"/>
              </a:rPr>
              <a:t> </a:t>
            </a:r>
            <a:r>
              <a:rPr kumimoji="0" lang="en-US" altLang="en-US" sz="5400" dirty="0">
                <a:solidFill>
                  <a:schemeClr val="accent2"/>
                </a:solidFill>
                <a:latin typeface="Boulder" pitchFamily="2" charset="0"/>
              </a:rPr>
              <a:t>Dream</a:t>
            </a:r>
            <a:endParaRPr kumimoji="0" lang="en-AU" altLang="en-US" sz="5400" dirty="0">
              <a:solidFill>
                <a:schemeClr val="accent2"/>
              </a:solidFill>
              <a:latin typeface="Boulder" pitchFamily="2" charset="0"/>
            </a:endParaRPr>
          </a:p>
        </p:txBody>
      </p:sp>
      <p:sp>
        <p:nvSpPr>
          <p:cNvPr id="5" name="Rectangle 4"/>
          <p:cNvSpPr/>
          <p:nvPr/>
        </p:nvSpPr>
        <p:spPr>
          <a:xfrm>
            <a:off x="1691680" y="2492896"/>
            <a:ext cx="6624736" cy="830997"/>
          </a:xfrm>
          <a:prstGeom prst="rect">
            <a:avLst/>
          </a:prstGeom>
        </p:spPr>
        <p:txBody>
          <a:bodyPr wrap="square">
            <a:spAutoFit/>
          </a:bodyPr>
          <a:lstStyle/>
          <a:p>
            <a:pPr>
              <a:defRPr/>
            </a:pPr>
            <a:r>
              <a:rPr lang="en-US" sz="4800" dirty="0">
                <a:solidFill>
                  <a:srgbClr val="C95F09"/>
                </a:solidFill>
                <a:latin typeface="Boulder" pitchFamily="2" charset="0"/>
                <a:cs typeface="Arial" charset="0"/>
              </a:rPr>
              <a:t>With Josephite Passion</a:t>
            </a:r>
            <a:endParaRPr lang="en-NZ" sz="4800" dirty="0">
              <a:solidFill>
                <a:srgbClr val="C95F09"/>
              </a:solidFill>
              <a:latin typeface="Arial" charset="0"/>
              <a:cs typeface="Arial" charset="0"/>
            </a:endParaRPr>
          </a:p>
        </p:txBody>
      </p:sp>
      <p:sp>
        <p:nvSpPr>
          <p:cNvPr id="6" name="Rectangle 5"/>
          <p:cNvSpPr>
            <a:spLocks noChangeArrowheads="1"/>
          </p:cNvSpPr>
          <p:nvPr/>
        </p:nvSpPr>
        <p:spPr bwMode="auto">
          <a:xfrm>
            <a:off x="1907704" y="3429000"/>
            <a:ext cx="591156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eaLnBrk="1" hangingPunct="1">
              <a:spcBef>
                <a:spcPct val="0"/>
              </a:spcBef>
              <a:buClrTx/>
              <a:buSzTx/>
              <a:buFontTx/>
              <a:buNone/>
            </a:pPr>
            <a:r>
              <a:rPr kumimoji="0" lang="en-US" altLang="en-US" sz="4800" dirty="0">
                <a:solidFill>
                  <a:schemeClr val="accent2"/>
                </a:solidFill>
                <a:latin typeface="Arial" panose="020B0604020202020204" pitchFamily="34" charset="0"/>
              </a:rPr>
              <a:t>What do those with the </a:t>
            </a:r>
            <a:r>
              <a:rPr kumimoji="0" lang="en-US" altLang="en-US" sz="4800" dirty="0" err="1">
                <a:solidFill>
                  <a:schemeClr val="accent2"/>
                </a:solidFill>
                <a:latin typeface="Arial" panose="020B0604020202020204" pitchFamily="34" charset="0"/>
              </a:rPr>
              <a:t>Josephite</a:t>
            </a:r>
            <a:r>
              <a:rPr kumimoji="0" lang="en-US" altLang="en-US" sz="4800" dirty="0">
                <a:solidFill>
                  <a:schemeClr val="accent2"/>
                </a:solidFill>
                <a:latin typeface="Arial" panose="020B0604020202020204" pitchFamily="34" charset="0"/>
              </a:rPr>
              <a:t> spirit look like today?</a:t>
            </a:r>
            <a:endParaRPr kumimoji="0" lang="en-AU" altLang="en-US" sz="4800" dirty="0">
              <a:solidFill>
                <a:schemeClr val="accent2"/>
              </a:solidFill>
              <a:latin typeface="Arial" panose="020B0604020202020204" pitchFamily="34" charset="0"/>
            </a:endParaRPr>
          </a:p>
        </p:txBody>
      </p:sp>
      <p:grpSp>
        <p:nvGrpSpPr>
          <p:cNvPr id="7" name="Group 6"/>
          <p:cNvGrpSpPr/>
          <p:nvPr/>
        </p:nvGrpSpPr>
        <p:grpSpPr>
          <a:xfrm>
            <a:off x="228601" y="232229"/>
            <a:ext cx="8686800" cy="1146628"/>
            <a:chOff x="304801" y="232229"/>
            <a:chExt cx="11582400" cy="1146628"/>
          </a:xfrm>
        </p:grpSpPr>
        <p:sp>
          <p:nvSpPr>
            <p:cNvPr id="8" name="Rectangle 7"/>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Charism/Values/Ethics</a:t>
              </a:r>
              <a:endParaRPr lang="en-AU" b="1" dirty="0"/>
            </a:p>
          </p:txBody>
        </p:sp>
      </p:grpSp>
      <p:sp>
        <p:nvSpPr>
          <p:cNvPr id="12" name="TextBox 11"/>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1510745"/>
            <a:ext cx="808910" cy="982151"/>
          </a:xfrm>
          <a:prstGeom prst="rect">
            <a:avLst/>
          </a:prstGeom>
        </p:spPr>
      </p:pic>
    </p:spTree>
    <p:extLst>
      <p:ext uri="{BB962C8B-B14F-4D97-AF65-F5344CB8AC3E}">
        <p14:creationId xmlns:p14="http://schemas.microsoft.com/office/powerpoint/2010/main" val="20701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wipe(down)">
                                      <p:cBhvr>
                                        <p:cTn id="7" dur="500"/>
                                        <p:tgtEl>
                                          <p:spTgt spid="348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sp>
        <p:nvSpPr>
          <p:cNvPr id="2" name="TextBox 1"/>
          <p:cNvSpPr txBox="1"/>
          <p:nvPr/>
        </p:nvSpPr>
        <p:spPr>
          <a:xfrm>
            <a:off x="1949154" y="2708920"/>
            <a:ext cx="5617369" cy="2554545"/>
          </a:xfrm>
          <a:prstGeom prst="rect">
            <a:avLst/>
          </a:prstGeom>
          <a:gradFill>
            <a:gsLst>
              <a:gs pos="0">
                <a:srgbClr val="03D4A8"/>
              </a:gs>
              <a:gs pos="25000">
                <a:srgbClr val="21D6E0"/>
              </a:gs>
              <a:gs pos="75000">
                <a:srgbClr val="0087E6"/>
              </a:gs>
              <a:gs pos="100000">
                <a:srgbClr val="005CBF"/>
              </a:gs>
            </a:gsLst>
            <a:lin ang="5400000" scaled="0"/>
          </a:gradFill>
          <a:ln w="57150">
            <a:solidFill>
              <a:srgbClr val="7EDC89"/>
            </a:solidFill>
          </a:ln>
        </p:spPr>
        <p:txBody>
          <a:bodyPr>
            <a:spAutoFit/>
          </a:bodyPr>
          <a:lstStyle/>
          <a:p>
            <a:pPr>
              <a:defRPr/>
            </a:pPr>
            <a:r>
              <a:rPr lang="en-NZ" sz="4000" dirty="0">
                <a:solidFill>
                  <a:schemeClr val="tx2">
                    <a:lumMod val="75000"/>
                  </a:schemeClr>
                </a:solidFill>
                <a:latin typeface="Arial" charset="0"/>
                <a:cs typeface="Arial" charset="0"/>
              </a:rPr>
              <a:t>What does it mean for YOU</a:t>
            </a:r>
          </a:p>
          <a:p>
            <a:pPr>
              <a:defRPr/>
            </a:pPr>
            <a:r>
              <a:rPr lang="en-NZ" sz="4000" dirty="0">
                <a:solidFill>
                  <a:schemeClr val="tx2">
                    <a:lumMod val="75000"/>
                  </a:schemeClr>
                </a:solidFill>
                <a:latin typeface="Arial" charset="0"/>
                <a:cs typeface="Arial" charset="0"/>
              </a:rPr>
              <a:t> to be working in a </a:t>
            </a:r>
            <a:r>
              <a:rPr lang="en-NZ" sz="4000" dirty="0" err="1">
                <a:solidFill>
                  <a:schemeClr val="tx2">
                    <a:lumMod val="75000"/>
                  </a:schemeClr>
                </a:solidFill>
                <a:latin typeface="Arial" charset="0"/>
                <a:cs typeface="Arial" charset="0"/>
              </a:rPr>
              <a:t>Josephite</a:t>
            </a:r>
            <a:r>
              <a:rPr lang="en-NZ" sz="4000" dirty="0">
                <a:solidFill>
                  <a:schemeClr val="tx2">
                    <a:lumMod val="75000"/>
                  </a:schemeClr>
                </a:solidFill>
                <a:latin typeface="Arial" charset="0"/>
                <a:cs typeface="Arial" charset="0"/>
              </a:rPr>
              <a:t> </a:t>
            </a:r>
            <a:r>
              <a:rPr lang="en-NZ" sz="4000" dirty="0" smtClean="0">
                <a:solidFill>
                  <a:schemeClr val="tx2">
                    <a:lumMod val="75000"/>
                  </a:schemeClr>
                </a:solidFill>
                <a:latin typeface="Arial" charset="0"/>
                <a:cs typeface="Arial" charset="0"/>
              </a:rPr>
              <a:t>ministry?</a:t>
            </a:r>
            <a:endParaRPr lang="en-NZ" sz="4000" dirty="0">
              <a:solidFill>
                <a:schemeClr val="tx2">
                  <a:lumMod val="75000"/>
                </a:schemeClr>
              </a:solidFill>
              <a:latin typeface="Arial" charset="0"/>
              <a:cs typeface="Arial" charset="0"/>
            </a:endParaRPr>
          </a:p>
        </p:txBody>
      </p:sp>
      <p:grpSp>
        <p:nvGrpSpPr>
          <p:cNvPr id="4" name="Group 3"/>
          <p:cNvGrpSpPr/>
          <p:nvPr/>
        </p:nvGrpSpPr>
        <p:grpSpPr>
          <a:xfrm>
            <a:off x="228601" y="232229"/>
            <a:ext cx="8686800" cy="1146628"/>
            <a:chOff x="304801" y="232229"/>
            <a:chExt cx="11582400" cy="1146628"/>
          </a:xfrm>
        </p:grpSpPr>
        <p:sp>
          <p:nvSpPr>
            <p:cNvPr id="5" name="Rectangle 4"/>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9" name="TextBox 8"/>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47" y="1624534"/>
            <a:ext cx="808910" cy="982151"/>
          </a:xfrm>
          <a:prstGeom prst="rect">
            <a:avLst/>
          </a:prstGeom>
        </p:spPr>
      </p:pic>
    </p:spTree>
    <p:extLst>
      <p:ext uri="{BB962C8B-B14F-4D97-AF65-F5344CB8AC3E}">
        <p14:creationId xmlns:p14="http://schemas.microsoft.com/office/powerpoint/2010/main" val="104840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577383" y="1928020"/>
            <a:ext cx="50768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algn="ctr" eaLnBrk="1" hangingPunct="1">
              <a:spcBef>
                <a:spcPct val="0"/>
              </a:spcBef>
              <a:buClrTx/>
              <a:buSzTx/>
              <a:buFontTx/>
              <a:buNone/>
            </a:pPr>
            <a:r>
              <a:rPr kumimoji="0" lang="en-AU" altLang="en-US" dirty="0">
                <a:solidFill>
                  <a:srgbClr val="002060"/>
                </a:solidFill>
                <a:latin typeface="Arial" panose="020B0604020202020204" pitchFamily="34" charset="0"/>
              </a:rPr>
              <a:t>Mary </a:t>
            </a:r>
            <a:r>
              <a:rPr kumimoji="0" lang="en-AU" altLang="en-US" dirty="0" err="1">
                <a:solidFill>
                  <a:srgbClr val="002060"/>
                </a:solidFill>
                <a:latin typeface="Arial" panose="020B0604020202020204" pitchFamily="34" charset="0"/>
              </a:rPr>
              <a:t>MacKillop</a:t>
            </a:r>
            <a:r>
              <a:rPr kumimoji="0" lang="en-AU" altLang="en-US" dirty="0">
                <a:solidFill>
                  <a:srgbClr val="002060"/>
                </a:solidFill>
                <a:latin typeface="Arial" panose="020B0604020202020204" pitchFamily="34" charset="0"/>
              </a:rPr>
              <a:t/>
            </a:r>
            <a:br>
              <a:rPr kumimoji="0" lang="en-AU" altLang="en-US" dirty="0">
                <a:solidFill>
                  <a:srgbClr val="002060"/>
                </a:solidFill>
                <a:latin typeface="Arial" panose="020B0604020202020204" pitchFamily="34" charset="0"/>
              </a:rPr>
            </a:br>
            <a:r>
              <a:rPr kumimoji="0" lang="en-AU" altLang="en-US" dirty="0">
                <a:solidFill>
                  <a:srgbClr val="002060"/>
                </a:solidFill>
                <a:latin typeface="Arial" panose="020B0604020202020204" pitchFamily="34" charset="0"/>
              </a:rPr>
              <a:t>    Julian </a:t>
            </a:r>
            <a:r>
              <a:rPr kumimoji="0" lang="en-AU" altLang="en-US" dirty="0" err="1">
                <a:solidFill>
                  <a:srgbClr val="002060"/>
                </a:solidFill>
                <a:latin typeface="Arial" panose="020B0604020202020204" pitchFamily="34" charset="0"/>
              </a:rPr>
              <a:t>Tenison</a:t>
            </a:r>
            <a:r>
              <a:rPr kumimoji="0" lang="en-AU" altLang="en-US" dirty="0">
                <a:solidFill>
                  <a:srgbClr val="002060"/>
                </a:solidFill>
                <a:latin typeface="Arial" panose="020B0604020202020204" pitchFamily="34" charset="0"/>
              </a:rPr>
              <a:t> Woods</a:t>
            </a:r>
            <a:endParaRPr kumimoji="0" lang="en-US" altLang="en-US" dirty="0">
              <a:solidFill>
                <a:srgbClr val="002060"/>
              </a:solidFill>
              <a:latin typeface="Arial" panose="020B0604020202020204" pitchFamily="34" charset="0"/>
            </a:endParaRPr>
          </a:p>
        </p:txBody>
      </p:sp>
      <p:pic>
        <p:nvPicPr>
          <p:cNvPr id="7" name="Picture 6" descr="Mary macKill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761" y="1415343"/>
            <a:ext cx="1315640" cy="22177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9" descr="Untitled-8"/>
          <p:cNvPicPr>
            <a:picLocks noChangeAspect="1" noChangeArrowheads="1"/>
          </p:cNvPicPr>
          <p:nvPr/>
        </p:nvPicPr>
        <p:blipFill>
          <a:blip r:embed="rId4">
            <a:extLst>
              <a:ext uri="{28A0092B-C50C-407E-A947-70E740481C1C}">
                <a14:useLocalDpi xmlns:a14="http://schemas.microsoft.com/office/drawing/2010/main" val="0"/>
              </a:ext>
            </a:extLst>
          </a:blip>
          <a:srcRect l="6084"/>
          <a:stretch>
            <a:fillRect/>
          </a:stretch>
        </p:blipFill>
        <p:spPr bwMode="auto">
          <a:xfrm>
            <a:off x="561431" y="4035945"/>
            <a:ext cx="1373981" cy="1989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1900884" y="2936082"/>
            <a:ext cx="5698877" cy="3709438"/>
          </a:xfrm>
          <a:prstGeom prst="rect">
            <a:avLst/>
          </a:prstGeom>
          <a:solidFill>
            <a:srgbClr val="0070C0">
              <a:alpha val="46000"/>
            </a:srgbClr>
          </a:solidFill>
          <a:ln>
            <a:noFill/>
          </a:ln>
          <a:scene3d>
            <a:camera prst="orthographicFront"/>
            <a:lightRig rig="threePt" dir="t"/>
          </a:scene3d>
          <a:sp3d>
            <a:bevelT w="152400" h="50800" prst="softRound"/>
          </a:sp3d>
          <a:extLst/>
        </p:spPr>
        <p:txBody>
          <a:bodyPr/>
          <a:lstStyle>
            <a:lvl1pPr marL="342900" indent="-342900" eaLnBrk="0" hangingPunct="0">
              <a:spcBef>
                <a:spcPct val="20000"/>
              </a:spcBef>
              <a:buClr>
                <a:srgbClr val="6A3F7B"/>
              </a:buClr>
              <a:buSzPct val="55000"/>
              <a:buFont typeface="Wingdings" panose="05000000000000000000" pitchFamily="2" charset="2"/>
              <a:buChar char="p"/>
              <a:defRPr kumimoji="1" sz="3200">
                <a:solidFill>
                  <a:srgbClr val="0C4063"/>
                </a:solidFill>
                <a:latin typeface="Cambria" panose="02040503050406030204" pitchFamily="18" charset="0"/>
              </a:defRPr>
            </a:lvl1pPr>
            <a:lvl2pPr marL="742950" indent="-285750" eaLnBrk="0" hangingPunct="0">
              <a:spcBef>
                <a:spcPct val="20000"/>
              </a:spcBef>
              <a:buClr>
                <a:schemeClr val="accent2"/>
              </a:buClr>
              <a:buSzPct val="50000"/>
              <a:buFont typeface="Wingdings" panose="05000000000000000000" pitchFamily="2" charset="2"/>
              <a:buChar char="n"/>
              <a:defRPr kumimoji="1" sz="2800">
                <a:solidFill>
                  <a:srgbClr val="0C4063"/>
                </a:solidFill>
                <a:latin typeface="Cambria" panose="02040503050406030204" pitchFamily="18" charset="0"/>
              </a:defRPr>
            </a:lvl2pPr>
            <a:lvl3pPr marL="1143000" indent="-228600" eaLnBrk="0" hangingPunct="0">
              <a:spcBef>
                <a:spcPct val="20000"/>
              </a:spcBef>
              <a:buClr>
                <a:srgbClr val="F88941"/>
              </a:buClr>
              <a:buSzPct val="48000"/>
              <a:buFont typeface="Wingdings" panose="05000000000000000000" pitchFamily="2" charset="2"/>
              <a:buChar char="n"/>
              <a:defRPr kumimoji="1" sz="2400">
                <a:solidFill>
                  <a:srgbClr val="0C4063"/>
                </a:solidFill>
                <a:latin typeface="Cambria" panose="02040503050406030204" pitchFamily="18" charset="0"/>
              </a:defRPr>
            </a:lvl3pPr>
            <a:lvl4pPr marL="1600200" indent="-228600" eaLnBrk="0" hangingPunct="0">
              <a:spcBef>
                <a:spcPct val="20000"/>
              </a:spcBef>
              <a:buClr>
                <a:srgbClr val="DEC441"/>
              </a:buClr>
              <a:buSzPct val="45000"/>
              <a:buFont typeface="Wingdings" panose="05000000000000000000" pitchFamily="2" charset="2"/>
              <a:buChar char="n"/>
              <a:defRPr kumimoji="1" sz="2000">
                <a:solidFill>
                  <a:srgbClr val="0C4063"/>
                </a:solidFill>
                <a:latin typeface="Cambria" panose="02040503050406030204" pitchFamily="18" charset="0"/>
              </a:defRPr>
            </a:lvl4pPr>
            <a:lvl5pPr marL="2057400" indent="-228600" eaLnBrk="0" hangingPunct="0">
              <a:spcBef>
                <a:spcPct val="20000"/>
              </a:spcBef>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5pPr>
            <a:lvl6pPr marL="25146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6pPr>
            <a:lvl7pPr marL="29718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7pPr>
            <a:lvl8pPr marL="34290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8pPr>
            <a:lvl9pPr marL="3886200" indent="-228600" eaLnBrk="0" fontAlgn="base" hangingPunct="0">
              <a:spcBef>
                <a:spcPct val="20000"/>
              </a:spcBef>
              <a:spcAft>
                <a:spcPct val="0"/>
              </a:spcAft>
              <a:buClr>
                <a:srgbClr val="9FA500"/>
              </a:buClr>
              <a:buSzPct val="40000"/>
              <a:buFont typeface="Wingdings" panose="05000000000000000000" pitchFamily="2" charset="2"/>
              <a:buChar char="n"/>
              <a:defRPr kumimoji="1" sz="2000">
                <a:solidFill>
                  <a:srgbClr val="0C4063"/>
                </a:solidFill>
                <a:latin typeface="Cambria" panose="02040503050406030204" pitchFamily="18" charset="0"/>
              </a:defRPr>
            </a:lvl9pPr>
          </a:lstStyle>
          <a:p>
            <a:pPr eaLnBrk="1" hangingPunct="1">
              <a:buClrTx/>
              <a:buSzTx/>
              <a:buFontTx/>
              <a:buNone/>
            </a:pPr>
            <a:endParaRPr kumimoji="0" lang="en-AU" altLang="en-US" sz="2400" dirty="0">
              <a:solidFill>
                <a:schemeClr val="tx1"/>
              </a:solidFill>
              <a:latin typeface="Arial" panose="020B0604020202020204" pitchFamily="34" charset="0"/>
              <a:cs typeface="Times New Roman" panose="02020603050405020304" pitchFamily="18" charset="0"/>
            </a:endParaRPr>
          </a:p>
          <a:p>
            <a:pPr eaLnBrk="1" hangingPunct="1">
              <a:buClrTx/>
              <a:buSzTx/>
              <a:buFontTx/>
              <a:buChar char="•"/>
            </a:pPr>
            <a:r>
              <a:rPr kumimoji="0" lang="en-US" altLang="en-US" b="1" dirty="0">
                <a:solidFill>
                  <a:srgbClr val="002060"/>
                </a:solidFill>
                <a:latin typeface="Andy" pitchFamily="66" charset="0"/>
                <a:cs typeface="Times New Roman" panose="02020603050405020304" pitchFamily="18" charset="0"/>
              </a:rPr>
              <a:t>What </a:t>
            </a:r>
            <a:r>
              <a:rPr kumimoji="0" lang="en-US" altLang="en-US" b="1" dirty="0" smtClean="0">
                <a:solidFill>
                  <a:srgbClr val="002060"/>
                </a:solidFill>
                <a:latin typeface="Andy" pitchFamily="66" charset="0"/>
                <a:cs typeface="Times New Roman" panose="02020603050405020304" pitchFamily="18" charset="0"/>
              </a:rPr>
              <a:t>values </a:t>
            </a:r>
            <a:r>
              <a:rPr kumimoji="0" lang="en-US" altLang="en-US" b="1" dirty="0">
                <a:solidFill>
                  <a:srgbClr val="002060"/>
                </a:solidFill>
                <a:latin typeface="Andy" pitchFamily="66" charset="0"/>
                <a:cs typeface="Times New Roman" panose="02020603050405020304" pitchFamily="18" charset="0"/>
              </a:rPr>
              <a:t>do you see your colleagues putting into practice </a:t>
            </a:r>
            <a:r>
              <a:rPr kumimoji="0" lang="en-US" altLang="en-US" b="1" dirty="0" smtClean="0">
                <a:solidFill>
                  <a:srgbClr val="002060"/>
                </a:solidFill>
                <a:latin typeface="Andy" pitchFamily="66" charset="0"/>
                <a:cs typeface="Times New Roman" panose="02020603050405020304" pitchFamily="18" charset="0"/>
              </a:rPr>
              <a:t>that are </a:t>
            </a:r>
            <a:r>
              <a:rPr kumimoji="0" lang="en-US" altLang="en-US" b="1" dirty="0">
                <a:solidFill>
                  <a:srgbClr val="002060"/>
                </a:solidFill>
                <a:latin typeface="Andy" pitchFamily="66" charset="0"/>
                <a:cs typeface="Times New Roman" panose="02020603050405020304" pitchFamily="18" charset="0"/>
              </a:rPr>
              <a:t>an embodiment of the </a:t>
            </a:r>
            <a:r>
              <a:rPr kumimoji="0" lang="en-US" altLang="en-US" b="1" dirty="0" err="1">
                <a:solidFill>
                  <a:srgbClr val="002060"/>
                </a:solidFill>
                <a:latin typeface="Andy" pitchFamily="66" charset="0"/>
                <a:cs typeface="Times New Roman" panose="02020603050405020304" pitchFamily="18" charset="0"/>
              </a:rPr>
              <a:t>Josephite</a:t>
            </a:r>
            <a:r>
              <a:rPr kumimoji="0" lang="en-US" altLang="en-US" b="1" dirty="0">
                <a:solidFill>
                  <a:srgbClr val="002060"/>
                </a:solidFill>
                <a:latin typeface="Andy" pitchFamily="66" charset="0"/>
                <a:cs typeface="Times New Roman" panose="02020603050405020304" pitchFamily="18" charset="0"/>
              </a:rPr>
              <a:t> spirit?</a:t>
            </a:r>
            <a:endParaRPr kumimoji="0" lang="en-US" altLang="en-US" b="1" dirty="0">
              <a:solidFill>
                <a:srgbClr val="002060"/>
              </a:solidFill>
              <a:latin typeface="Andy" pitchFamily="66" charset="0"/>
            </a:endParaRPr>
          </a:p>
        </p:txBody>
      </p:sp>
      <p:grpSp>
        <p:nvGrpSpPr>
          <p:cNvPr id="11" name="Group 10"/>
          <p:cNvGrpSpPr/>
          <p:nvPr/>
        </p:nvGrpSpPr>
        <p:grpSpPr>
          <a:xfrm>
            <a:off x="228601" y="232229"/>
            <a:ext cx="8686800" cy="1146628"/>
            <a:chOff x="304801" y="232229"/>
            <a:chExt cx="11582400" cy="1146628"/>
          </a:xfrm>
        </p:grpSpPr>
        <p:sp>
          <p:nvSpPr>
            <p:cNvPr id="12" name="Rectangle 11"/>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16" name="TextBox 15"/>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57" y="1550759"/>
            <a:ext cx="808910" cy="982151"/>
          </a:xfrm>
          <a:prstGeom prst="rect">
            <a:avLst/>
          </a:prstGeom>
        </p:spPr>
      </p:pic>
    </p:spTree>
    <p:extLst>
      <p:ext uri="{BB962C8B-B14F-4D97-AF65-F5344CB8AC3E}">
        <p14:creationId xmlns:p14="http://schemas.microsoft.com/office/powerpoint/2010/main" val="3965559873"/>
      </p:ext>
    </p:extLst>
  </p:cSld>
  <p:clrMapOvr>
    <a:masterClrMapping/>
  </p:clrMapOvr>
  <p:transition spd="slow" advClick="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2000"/>
                                        <p:tgtEl>
                                          <p:spTgt spid="6"/>
                                        </p:tgtEl>
                                      </p:cBhvr>
                                    </p:animEffect>
                                  </p:childTnLst>
                                </p:cTn>
                              </p:par>
                              <p:par>
                                <p:cTn id="14" presetID="4"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par>
                          <p:cTn id="20" fill="hold">
                            <p:stCondLst>
                              <p:cond delay="3000"/>
                            </p:stCondLst>
                            <p:childTnLst>
                              <p:par>
                                <p:cTn id="21" presetID="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11" name="Group 10"/>
          <p:cNvGrpSpPr/>
          <p:nvPr/>
        </p:nvGrpSpPr>
        <p:grpSpPr>
          <a:xfrm>
            <a:off x="228601" y="232229"/>
            <a:ext cx="8686800" cy="1146628"/>
            <a:chOff x="304801" y="232229"/>
            <a:chExt cx="11582400" cy="1146628"/>
          </a:xfrm>
        </p:grpSpPr>
        <p:sp>
          <p:nvSpPr>
            <p:cNvPr id="12" name="Rectangle 11"/>
            <p:cNvSpPr/>
            <p:nvPr/>
          </p:nvSpPr>
          <p:spPr>
            <a:xfrm>
              <a:off x="304801" y="232229"/>
              <a:ext cx="115824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348342" y="468643"/>
              <a:ext cx="5167085" cy="830997"/>
            </a:xfrm>
            <a:prstGeom prst="rect">
              <a:avLst/>
            </a:prstGeom>
            <a:noFill/>
          </p:spPr>
          <p:txBody>
            <a:bodyPr wrap="square" rtlCol="0">
              <a:spAutoFit/>
            </a:bodyPr>
            <a:lstStyle/>
            <a:p>
              <a:r>
                <a:rPr lang="en-AU" sz="2400" b="1" dirty="0" smtClean="0"/>
                <a:t>Module 1 : </a:t>
              </a:r>
              <a:r>
                <a:rPr lang="en-AU" sz="2400" b="1" dirty="0" err="1" smtClean="0"/>
                <a:t>Josephite</a:t>
              </a:r>
              <a:r>
                <a:rPr lang="en-AU" sz="2400" b="1" dirty="0" smtClean="0"/>
                <a:t> Charism/Values/Ethos</a:t>
              </a:r>
              <a:endParaRPr lang="en-AU" b="1" dirty="0"/>
            </a:p>
          </p:txBody>
        </p:sp>
      </p:grpSp>
      <p:sp>
        <p:nvSpPr>
          <p:cNvPr id="2" name="TextBox 1"/>
          <p:cNvSpPr txBox="1"/>
          <p:nvPr/>
        </p:nvSpPr>
        <p:spPr>
          <a:xfrm>
            <a:off x="261257" y="2060848"/>
            <a:ext cx="8523512" cy="4462760"/>
          </a:xfrm>
          <a:prstGeom prst="rect">
            <a:avLst/>
          </a:prstGeom>
          <a:solidFill>
            <a:schemeClr val="accent5">
              <a:lumMod val="40000"/>
              <a:lumOff val="60000"/>
              <a:alpha val="32000"/>
            </a:schemeClr>
          </a:solidFill>
          <a:effectLst>
            <a:softEdge rad="127000"/>
          </a:effectLst>
        </p:spPr>
        <p:txBody>
          <a:bodyPr wrap="square" rtlCol="0">
            <a:spAutoFit/>
          </a:bodyPr>
          <a:lstStyle/>
          <a:p>
            <a:r>
              <a:rPr lang="en-AU" sz="2800" b="1" dirty="0"/>
              <a:t>Something to pursue if you have an interest</a:t>
            </a:r>
            <a:endParaRPr lang="en-AU" sz="2800" dirty="0"/>
          </a:p>
          <a:p>
            <a:r>
              <a:rPr lang="en-AU" sz="2800" dirty="0" smtClean="0"/>
              <a:t>Explore the SOSJ website</a:t>
            </a:r>
            <a:endParaRPr lang="en-AU" sz="2800" dirty="0"/>
          </a:p>
          <a:p>
            <a:r>
              <a:rPr lang="en-AU" sz="2800" i="1" dirty="0"/>
              <a:t>Breathing under water</a:t>
            </a:r>
            <a:r>
              <a:rPr lang="en-AU" sz="2800" dirty="0"/>
              <a:t> - Richard </a:t>
            </a:r>
            <a:r>
              <a:rPr lang="en-AU" sz="2800" dirty="0" smtClean="0"/>
              <a:t>Rohr</a:t>
            </a:r>
          </a:p>
          <a:p>
            <a:r>
              <a:rPr lang="en-AU" sz="2800" dirty="0" smtClean="0"/>
              <a:t>Maxims of St Joseph</a:t>
            </a:r>
          </a:p>
          <a:p>
            <a:r>
              <a:rPr lang="en-AU" sz="2800" dirty="0"/>
              <a:t>God’s mission – Mary </a:t>
            </a:r>
            <a:r>
              <a:rPr lang="en-AU" sz="2800" dirty="0" err="1"/>
              <a:t>Cresp</a:t>
            </a:r>
            <a:r>
              <a:rPr lang="en-AU" sz="2800" dirty="0"/>
              <a:t> page 1 </a:t>
            </a:r>
            <a:r>
              <a:rPr lang="en-AU" sz="2800" dirty="0" err="1"/>
              <a:t>CentreWest</a:t>
            </a:r>
            <a:r>
              <a:rPr lang="en-AU" sz="2800" dirty="0"/>
              <a:t> Ministry Profile 2013/2014 </a:t>
            </a:r>
          </a:p>
          <a:p>
            <a:endParaRPr lang="en-AU" sz="2800" dirty="0"/>
          </a:p>
          <a:p>
            <a:r>
              <a:rPr lang="en-AU" sz="2800" dirty="0"/>
              <a:t>The Spirit of Joseph (book) – Mary </a:t>
            </a:r>
            <a:r>
              <a:rPr lang="en-AU" sz="2800" dirty="0" err="1"/>
              <a:t>Cresp</a:t>
            </a:r>
            <a:r>
              <a:rPr lang="en-AU" sz="2800" dirty="0"/>
              <a:t> </a:t>
            </a:r>
          </a:p>
          <a:p>
            <a:endParaRPr lang="en-AU" sz="2800" dirty="0"/>
          </a:p>
          <a:p>
            <a:endParaRPr lang="en-AU" sz="3200" dirty="0"/>
          </a:p>
        </p:txBody>
      </p:sp>
      <p:sp>
        <p:nvSpPr>
          <p:cNvPr id="7" name="Action Button: Home 6">
            <a:hlinkClick r:id="rId3" action="ppaction://hlinksldjump" highlightClick="1"/>
          </p:cNvPr>
          <p:cNvSpPr/>
          <p:nvPr/>
        </p:nvSpPr>
        <p:spPr>
          <a:xfrm>
            <a:off x="7884368" y="5877272"/>
            <a:ext cx="1031033" cy="7920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4593769" y="348344"/>
            <a:ext cx="4191000" cy="523220"/>
          </a:xfrm>
          <a:prstGeom prst="rect">
            <a:avLst/>
          </a:prstGeom>
          <a:noFill/>
        </p:spPr>
        <p:txBody>
          <a:bodyPr wrap="square" rtlCol="0">
            <a:spAutoFit/>
          </a:bodyPr>
          <a:lstStyle/>
          <a:p>
            <a:pPr>
              <a:defRPr/>
            </a:pPr>
            <a:r>
              <a:rPr lang="en-AU" sz="2800" dirty="0" smtClean="0"/>
              <a:t>4. Charism (Spirituality)</a:t>
            </a:r>
            <a:endParaRPr lang="en-AU" sz="28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8869" y="1678374"/>
            <a:ext cx="959395" cy="1279194"/>
          </a:xfrm>
          <a:prstGeom prst="rect">
            <a:avLst/>
          </a:prstGeom>
        </p:spPr>
      </p:pic>
    </p:spTree>
    <p:extLst>
      <p:ext uri="{BB962C8B-B14F-4D97-AF65-F5344CB8AC3E}">
        <p14:creationId xmlns:p14="http://schemas.microsoft.com/office/powerpoint/2010/main" val="7333886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0302211"/>
              </p:ext>
            </p:extLst>
          </p:nvPr>
        </p:nvGraphicFramePr>
        <p:xfrm>
          <a:off x="206828" y="1509478"/>
          <a:ext cx="3200400" cy="5108485"/>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xmlns="" val="20000"/>
                    </a:ext>
                  </a:extLst>
                </a:gridCol>
              </a:tblGrid>
              <a:tr h="7543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tx1"/>
                          </a:solidFill>
                        </a:rPr>
                        <a:t>Introduction</a:t>
                      </a:r>
                      <a:endParaRPr lang="en-AU" dirty="0"/>
                    </a:p>
                  </a:txBody>
                  <a:tcPr marL="68580" marR="68580">
                    <a:solidFill>
                      <a:schemeClr val="accent1">
                        <a:lumMod val="20000"/>
                        <a:lumOff val="80000"/>
                      </a:schemeClr>
                    </a:solidFill>
                  </a:tcPr>
                </a:tc>
                <a:extLst>
                  <a:ext uri="{0D108BD9-81ED-4DB2-BD59-A6C34878D82A}">
                    <a16:rowId xmlns:a16="http://schemas.microsoft.com/office/drawing/2014/main" xmlns="" val="10000"/>
                  </a:ext>
                </a:extLst>
              </a:tr>
              <a:tr h="8848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solidFill>
                            <a:schemeClr val="bg1"/>
                          </a:solidFill>
                        </a:rPr>
                        <a:t>Healing/Caring/Teaching Mission of Jesus</a:t>
                      </a:r>
                    </a:p>
                    <a:p>
                      <a:endParaRPr lang="en-AU" dirty="0"/>
                    </a:p>
                  </a:txBody>
                  <a:tcPr marL="68580" marR="68580">
                    <a:solidFill>
                      <a:schemeClr val="accent1">
                        <a:lumMod val="60000"/>
                        <a:lumOff val="40000"/>
                      </a:schemeClr>
                    </a:solidFill>
                  </a:tcPr>
                </a:tc>
                <a:extLst>
                  <a:ext uri="{0D108BD9-81ED-4DB2-BD59-A6C34878D82A}">
                    <a16:rowId xmlns:a16="http://schemas.microsoft.com/office/drawing/2014/main" xmlns="" val="10001"/>
                  </a:ext>
                </a:extLst>
              </a:tr>
              <a:tr h="8848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Readings/sayings/letters from Julian </a:t>
                      </a:r>
                      <a:r>
                        <a:rPr lang="en-AU" dirty="0" err="1" smtClean="0"/>
                        <a:t>Tenison</a:t>
                      </a:r>
                      <a:r>
                        <a:rPr lang="en-AU" dirty="0" smtClean="0"/>
                        <a:t> Woods and Mary </a:t>
                      </a:r>
                      <a:r>
                        <a:rPr lang="en-AU" dirty="0" err="1" smtClean="0"/>
                        <a:t>MacKillop</a:t>
                      </a:r>
                      <a:endParaRPr lang="en-AU" dirty="0" smtClean="0"/>
                    </a:p>
                  </a:txBody>
                  <a:tcPr marL="68580" marR="68580"/>
                </a:tc>
                <a:extLst>
                  <a:ext uri="{0D108BD9-81ED-4DB2-BD59-A6C34878D82A}">
                    <a16:rowId xmlns:a16="http://schemas.microsoft.com/office/drawing/2014/main" xmlns="" val="10002"/>
                  </a:ext>
                </a:extLst>
              </a:tr>
              <a:tr h="820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err="1" smtClean="0"/>
                        <a:t>Josephite</a:t>
                      </a:r>
                      <a:r>
                        <a:rPr lang="en-AU" dirty="0" smtClean="0"/>
                        <a:t> Spirituality (Charism)</a:t>
                      </a:r>
                    </a:p>
                  </a:txBody>
                  <a:tcPr marL="68580" marR="68580"/>
                </a:tc>
                <a:extLst>
                  <a:ext uri="{0D108BD9-81ED-4DB2-BD59-A6C34878D82A}">
                    <a16:rowId xmlns:a16="http://schemas.microsoft.com/office/drawing/2014/main" xmlns="" val="10003"/>
                  </a:ext>
                </a:extLst>
              </a:tr>
              <a:tr h="8202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800" b="1" dirty="0" smtClean="0">
                          <a:solidFill>
                            <a:schemeClr val="bg1"/>
                          </a:solidFill>
                        </a:rPr>
                        <a:t>The place of Joseph</a:t>
                      </a:r>
                      <a:endParaRPr lang="en-AU" sz="1600" dirty="0"/>
                    </a:p>
                  </a:txBody>
                  <a:tcPr marL="68580" marR="68580">
                    <a:solidFill>
                      <a:schemeClr val="accent1">
                        <a:lumMod val="75000"/>
                      </a:schemeClr>
                    </a:solidFill>
                  </a:tcPr>
                </a:tc>
                <a:extLst>
                  <a:ext uri="{0D108BD9-81ED-4DB2-BD59-A6C34878D82A}">
                    <a16:rowId xmlns:a16="http://schemas.microsoft.com/office/drawing/2014/main" xmlns="" val="10004"/>
                  </a:ext>
                </a:extLst>
              </a:tr>
              <a:tr h="8848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Dignity for all Life and Especially People who have Fewer Choices</a:t>
                      </a:r>
                      <a:endParaRPr lang="en-AU" dirty="0"/>
                    </a:p>
                  </a:txBody>
                  <a:tcPr marL="68580" marR="68580"/>
                </a:tc>
                <a:extLst>
                  <a:ext uri="{0D108BD9-81ED-4DB2-BD59-A6C34878D82A}">
                    <a16:rowId xmlns:a16="http://schemas.microsoft.com/office/drawing/2014/main" xmlns="" val="10005"/>
                  </a:ext>
                </a:extLst>
              </a:tr>
            </a:tbl>
          </a:graphicData>
        </a:graphic>
      </p:graphicFrame>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07652"/>
            <a:ext cx="3610904" cy="5158435"/>
          </a:xfrm>
          <a:prstGeom prst="rect">
            <a:avLst/>
          </a:prstGeom>
          <a:ln w="38100">
            <a:solidFill>
              <a:schemeClr val="accent3">
                <a:lumMod val="50000"/>
              </a:schemeClr>
            </a:solidFill>
          </a:ln>
        </p:spPr>
      </p:pic>
      <p:sp>
        <p:nvSpPr>
          <p:cNvPr id="7" name="Rectangle 6"/>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1" name="TextBox 10"/>
          <p:cNvSpPr txBox="1"/>
          <p:nvPr/>
        </p:nvSpPr>
        <p:spPr>
          <a:xfrm>
            <a:off x="6106883" y="348344"/>
            <a:ext cx="2558146" cy="954107"/>
          </a:xfrm>
          <a:prstGeom prst="rect">
            <a:avLst/>
          </a:prstGeom>
          <a:noFill/>
        </p:spPr>
        <p:txBody>
          <a:bodyPr wrap="square" rtlCol="0">
            <a:spAutoFit/>
          </a:bodyPr>
          <a:lstStyle/>
          <a:p>
            <a:pPr>
              <a:defRPr/>
            </a:pPr>
            <a:r>
              <a:rPr lang="en-AU" sz="2800" dirty="0" smtClean="0">
                <a:solidFill>
                  <a:prstClr val="black"/>
                </a:solidFill>
              </a:rPr>
              <a:t>5. The </a:t>
            </a:r>
            <a:r>
              <a:rPr lang="en-AU" sz="2800" dirty="0">
                <a:solidFill>
                  <a:prstClr val="black"/>
                </a:solidFill>
              </a:rPr>
              <a:t>P</a:t>
            </a:r>
            <a:r>
              <a:rPr lang="en-AU" sz="2800" dirty="0" smtClean="0">
                <a:solidFill>
                  <a:prstClr val="black"/>
                </a:solidFill>
              </a:rPr>
              <a:t>lace </a:t>
            </a:r>
            <a:r>
              <a:rPr lang="en-AU" sz="2800" dirty="0">
                <a:solidFill>
                  <a:prstClr val="black"/>
                </a:solidFill>
              </a:rPr>
              <a:t>of Joseph</a:t>
            </a:r>
          </a:p>
        </p:txBody>
      </p:sp>
    </p:spTree>
    <p:extLst>
      <p:ext uri="{BB962C8B-B14F-4D97-AF65-F5344CB8AC3E}">
        <p14:creationId xmlns:p14="http://schemas.microsoft.com/office/powerpoint/2010/main" val="26757399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1536054"/>
            <a:ext cx="3610904" cy="5158435"/>
          </a:xfrm>
          <a:prstGeom prst="rect">
            <a:avLst/>
          </a:prstGeom>
          <a:ln w="28575">
            <a:solidFill>
              <a:schemeClr val="accent3">
                <a:lumMod val="50000"/>
              </a:schemeClr>
            </a:solidFill>
          </a:ln>
        </p:spPr>
      </p:pic>
      <p:sp>
        <p:nvSpPr>
          <p:cNvPr id="3" name="TextBox 2"/>
          <p:cNvSpPr txBox="1"/>
          <p:nvPr/>
        </p:nvSpPr>
        <p:spPr>
          <a:xfrm>
            <a:off x="4539341" y="2914942"/>
            <a:ext cx="4778830" cy="1200329"/>
          </a:xfrm>
          <a:prstGeom prst="rect">
            <a:avLst/>
          </a:prstGeom>
          <a:noFill/>
        </p:spPr>
        <p:txBody>
          <a:bodyPr wrap="square" rtlCol="0">
            <a:spAutoFit/>
          </a:bodyPr>
          <a:lstStyle/>
          <a:p>
            <a:r>
              <a:rPr lang="en-AU" sz="3600" dirty="0" smtClean="0">
                <a:solidFill>
                  <a:prstClr val="black"/>
                </a:solidFill>
              </a:rPr>
              <a:t>What do you know about Joseph?</a:t>
            </a:r>
            <a:endParaRPr lang="en-AU" sz="3600" dirty="0">
              <a:solidFill>
                <a:prstClr val="black"/>
              </a:solidFill>
            </a:endParaRPr>
          </a:p>
        </p:txBody>
      </p:sp>
      <p:sp>
        <p:nvSpPr>
          <p:cNvPr id="7" name="Rectangle 6"/>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8" name="TextBox 7"/>
          <p:cNvSpPr txBox="1"/>
          <p:nvPr/>
        </p:nvSpPr>
        <p:spPr>
          <a:xfrm>
            <a:off x="6106883" y="348344"/>
            <a:ext cx="2558146" cy="954107"/>
          </a:xfrm>
          <a:prstGeom prst="rect">
            <a:avLst/>
          </a:prstGeom>
          <a:noFill/>
        </p:spPr>
        <p:txBody>
          <a:bodyPr wrap="square" rtlCol="0">
            <a:spAutoFit/>
          </a:bodyPr>
          <a:lstStyle/>
          <a:p>
            <a:pPr>
              <a:defRPr/>
            </a:pPr>
            <a:r>
              <a:rPr lang="en-AU" sz="2800" dirty="0" smtClean="0">
                <a:solidFill>
                  <a:prstClr val="black"/>
                </a:solidFill>
              </a:rPr>
              <a:t>5. The </a:t>
            </a:r>
            <a:r>
              <a:rPr lang="en-AU" sz="2800" dirty="0">
                <a:solidFill>
                  <a:prstClr val="black"/>
                </a:solidFill>
              </a:rPr>
              <a:t>P</a:t>
            </a:r>
            <a:r>
              <a:rPr lang="en-AU" sz="2800" dirty="0" smtClean="0">
                <a:solidFill>
                  <a:prstClr val="black"/>
                </a:solidFill>
              </a:rPr>
              <a:t>lace </a:t>
            </a:r>
            <a:r>
              <a:rPr lang="en-AU" sz="2800" dirty="0">
                <a:solidFill>
                  <a:prstClr val="black"/>
                </a:solidFill>
              </a:rPr>
              <a:t>of Joseph</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8745" y="1398811"/>
            <a:ext cx="808910" cy="982151"/>
          </a:xfrm>
          <a:prstGeom prst="rect">
            <a:avLst/>
          </a:prstGeom>
        </p:spPr>
      </p:pic>
    </p:spTree>
    <p:extLst>
      <p:ext uri="{BB962C8B-B14F-4D97-AF65-F5344CB8AC3E}">
        <p14:creationId xmlns:p14="http://schemas.microsoft.com/office/powerpoint/2010/main" val="30222399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180" y="116632"/>
            <a:ext cx="3746268" cy="208823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8" y="0"/>
            <a:ext cx="2728647" cy="3429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2852936"/>
            <a:ext cx="2743200" cy="36576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1504" y="2562258"/>
            <a:ext cx="2366600" cy="394827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914" y="3610867"/>
            <a:ext cx="2772845" cy="3215621"/>
          </a:xfrm>
          <a:prstGeom prst="rect">
            <a:avLst/>
          </a:prstGeom>
        </p:spPr>
      </p:pic>
      <p:sp>
        <p:nvSpPr>
          <p:cNvPr id="13" name="TextBox 12"/>
          <p:cNvSpPr txBox="1"/>
          <p:nvPr/>
        </p:nvSpPr>
        <p:spPr>
          <a:xfrm>
            <a:off x="2985943" y="6546830"/>
            <a:ext cx="2810193" cy="338554"/>
          </a:xfrm>
          <a:prstGeom prst="rect">
            <a:avLst/>
          </a:prstGeom>
          <a:noFill/>
        </p:spPr>
        <p:txBody>
          <a:bodyPr wrap="none" rtlCol="0">
            <a:spAutoFit/>
          </a:bodyPr>
          <a:lstStyle/>
          <a:p>
            <a:r>
              <a:rPr lang="en-NZ" sz="1600" dirty="0" smtClean="0">
                <a:solidFill>
                  <a:prstClr val="black"/>
                </a:solidFill>
              </a:rPr>
              <a:t>Mary Southard with permission</a:t>
            </a:r>
            <a:endParaRPr lang="en-NZ" sz="1600" dirty="0">
              <a:solidFill>
                <a:prstClr val="black"/>
              </a:solidFill>
            </a:endParaRPr>
          </a:p>
        </p:txBody>
      </p:sp>
    </p:spTree>
    <p:extLst>
      <p:ext uri="{BB962C8B-B14F-4D97-AF65-F5344CB8AC3E}">
        <p14:creationId xmlns:p14="http://schemas.microsoft.com/office/powerpoint/2010/main" val="3526681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202807" y="39977"/>
            <a:ext cx="8752115" cy="1051315"/>
            <a:chOff x="261258" y="101600"/>
            <a:chExt cx="11669486" cy="856343"/>
          </a:xfrm>
        </p:grpSpPr>
        <p:sp>
          <p:nvSpPr>
            <p:cNvPr id="4" name="Rectangle 3"/>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261258" y="279960"/>
              <a:ext cx="6487885" cy="676884"/>
            </a:xfrm>
            <a:prstGeom prst="rect">
              <a:avLst/>
            </a:prstGeom>
            <a:noFill/>
          </p:spPr>
          <p:txBody>
            <a:bodyPr wrap="square" rtlCol="0">
              <a:spAutoFit/>
            </a:bodyPr>
            <a:lstStyle/>
            <a:p>
              <a:r>
                <a:rPr lang="en-AU" sz="2400" b="1" dirty="0" smtClean="0"/>
                <a:t>Module 1: </a:t>
              </a:r>
              <a:r>
                <a:rPr lang="en-AU" sz="2400" b="1" dirty="0" err="1"/>
                <a:t>Josephite</a:t>
              </a:r>
              <a:r>
                <a:rPr lang="en-AU" sz="2400" b="1" dirty="0"/>
                <a:t> </a:t>
              </a:r>
              <a:r>
                <a:rPr lang="en-AU" sz="2400" b="1" dirty="0" smtClean="0"/>
                <a:t>Charism/Values/Ethos</a:t>
              </a:r>
              <a:endParaRPr lang="en-AU" b="1" dirty="0"/>
            </a:p>
          </p:txBody>
        </p:sp>
        <p:sp>
          <p:nvSpPr>
            <p:cNvPr id="6" name="TextBox 5"/>
            <p:cNvSpPr txBox="1"/>
            <p:nvPr/>
          </p:nvSpPr>
          <p:spPr>
            <a:xfrm>
              <a:off x="8592278" y="294474"/>
              <a:ext cx="3019148" cy="523220"/>
            </a:xfrm>
            <a:prstGeom prst="rect">
              <a:avLst/>
            </a:prstGeom>
            <a:noFill/>
          </p:spPr>
          <p:txBody>
            <a:bodyPr wrap="square" rtlCol="0">
              <a:spAutoFit/>
            </a:bodyPr>
            <a:lstStyle/>
            <a:p>
              <a:r>
                <a:rPr lang="en-AU" sz="2800" dirty="0" smtClean="0"/>
                <a:t>Introduction</a:t>
              </a:r>
              <a:endParaRPr lang="en-AU" sz="2800" dirty="0"/>
            </a:p>
          </p:txBody>
        </p:sp>
      </p:grpSp>
      <p:sp>
        <p:nvSpPr>
          <p:cNvPr id="2" name="TextBox 1"/>
          <p:cNvSpPr txBox="1"/>
          <p:nvPr/>
        </p:nvSpPr>
        <p:spPr>
          <a:xfrm>
            <a:off x="2529430" y="1340768"/>
            <a:ext cx="5921828" cy="4678204"/>
          </a:xfrm>
          <a:prstGeom prst="rect">
            <a:avLst/>
          </a:prstGeom>
          <a:solidFill>
            <a:schemeClr val="accent3">
              <a:lumMod val="40000"/>
              <a:lumOff val="6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AU" sz="2800" dirty="0" smtClean="0"/>
              <a:t>At the heart of life God draws us into a new communion.</a:t>
            </a:r>
          </a:p>
          <a:p>
            <a:pPr algn="ctr"/>
            <a:r>
              <a:rPr lang="en-AU" sz="2800" dirty="0" smtClean="0"/>
              <a:t>We believe that this is God’s invitation to the Congregation at this time.</a:t>
            </a:r>
          </a:p>
          <a:p>
            <a:pPr algn="ctr"/>
            <a:endParaRPr lang="en-AU" sz="2800" dirty="0"/>
          </a:p>
          <a:p>
            <a:pPr algn="ctr"/>
            <a:r>
              <a:rPr lang="en-US" sz="2800" dirty="0"/>
              <a:t>Awakening anew to the creative vitality of our abundant and exuberant God,</a:t>
            </a:r>
            <a:endParaRPr lang="en-AU" sz="2800" dirty="0"/>
          </a:p>
          <a:p>
            <a:pPr algn="ctr"/>
            <a:r>
              <a:rPr lang="en-US" sz="2800" dirty="0"/>
              <a:t>we will immerse ourselves more consciously in the evolving mysteries</a:t>
            </a:r>
            <a:endParaRPr lang="en-AU" sz="2800" dirty="0"/>
          </a:p>
          <a:p>
            <a:pPr algn="ctr"/>
            <a:r>
              <a:rPr lang="en-US" sz="2800" dirty="0"/>
              <a:t>of the universe, of Earth, of humanity.</a:t>
            </a:r>
            <a:endParaRPr lang="en-AU" sz="2800" dirty="0"/>
          </a:p>
          <a:p>
            <a:pPr algn="r"/>
            <a:r>
              <a:rPr lang="en-AU" dirty="0" smtClean="0"/>
              <a:t>Sisters of </a:t>
            </a:r>
            <a:r>
              <a:rPr lang="en-AU" dirty="0"/>
              <a:t>S</a:t>
            </a:r>
            <a:r>
              <a:rPr lang="en-AU" dirty="0" smtClean="0"/>
              <a:t>t </a:t>
            </a:r>
            <a:r>
              <a:rPr lang="en-AU" dirty="0"/>
              <a:t>J</a:t>
            </a:r>
            <a:r>
              <a:rPr lang="en-AU" dirty="0" smtClean="0"/>
              <a:t>oseph 26</a:t>
            </a:r>
            <a:r>
              <a:rPr lang="en-AU" baseline="30000" dirty="0" smtClean="0"/>
              <a:t>th</a:t>
            </a:r>
            <a:r>
              <a:rPr lang="en-AU" dirty="0" smtClean="0"/>
              <a:t> General Chapter 2013</a:t>
            </a:r>
            <a:endParaRPr lang="en-AU" sz="2800" dirty="0"/>
          </a:p>
        </p:txBody>
      </p:sp>
      <p:pic>
        <p:nvPicPr>
          <p:cNvPr id="7" name="Picture 6"/>
          <p:cNvPicPr/>
          <p:nvPr/>
        </p:nvPicPr>
        <p:blipFill>
          <a:blip r:embed="rId3"/>
          <a:stretch>
            <a:fillRect/>
          </a:stretch>
        </p:blipFill>
        <p:spPr>
          <a:xfrm>
            <a:off x="217533" y="1916832"/>
            <a:ext cx="2525129" cy="20162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217533" y="6372036"/>
            <a:ext cx="7306795" cy="369332"/>
          </a:xfrm>
          <a:prstGeom prst="rect">
            <a:avLst/>
          </a:prstGeom>
          <a:noFill/>
        </p:spPr>
        <p:txBody>
          <a:bodyPr wrap="square" rtlCol="0">
            <a:spAutoFit/>
          </a:bodyPr>
          <a:lstStyle/>
          <a:p>
            <a:r>
              <a:rPr lang="en-AU" dirty="0" smtClean="0"/>
              <a:t>Image: Kenise Neill RSJ used with permission</a:t>
            </a:r>
            <a:endParaRPr lang="en-AU" dirty="0"/>
          </a:p>
        </p:txBody>
      </p:sp>
    </p:spTree>
    <p:extLst>
      <p:ext uri="{BB962C8B-B14F-4D97-AF65-F5344CB8AC3E}">
        <p14:creationId xmlns:p14="http://schemas.microsoft.com/office/powerpoint/2010/main" val="15723127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8640"/>
            <a:ext cx="2193708" cy="29249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0255" y="185728"/>
            <a:ext cx="2618209" cy="324035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032" y="3743502"/>
            <a:ext cx="2567440" cy="292585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264" y="3526583"/>
            <a:ext cx="2217972" cy="2998042"/>
          </a:xfrm>
          <a:prstGeom prst="rect">
            <a:avLst/>
          </a:prstGeom>
        </p:spPr>
      </p:pic>
      <p:sp>
        <p:nvSpPr>
          <p:cNvPr id="13" name="TextBox 12"/>
          <p:cNvSpPr txBox="1"/>
          <p:nvPr/>
        </p:nvSpPr>
        <p:spPr>
          <a:xfrm>
            <a:off x="35496" y="3135417"/>
            <a:ext cx="2486643" cy="307777"/>
          </a:xfrm>
          <a:prstGeom prst="rect">
            <a:avLst/>
          </a:prstGeom>
          <a:noFill/>
        </p:spPr>
        <p:txBody>
          <a:bodyPr wrap="none" rtlCol="0">
            <a:spAutoFit/>
          </a:bodyPr>
          <a:lstStyle/>
          <a:p>
            <a:r>
              <a:rPr lang="en-NZ" sz="1400" dirty="0" smtClean="0">
                <a:solidFill>
                  <a:prstClr val="black"/>
                </a:solidFill>
              </a:rPr>
              <a:t>Mary Southard with permission</a:t>
            </a:r>
            <a:endParaRPr lang="en-NZ" sz="1400" dirty="0">
              <a:solidFill>
                <a:prstClr val="black"/>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3439" y="862315"/>
            <a:ext cx="2950758" cy="4502538"/>
          </a:xfrm>
          <a:prstGeom prst="rect">
            <a:avLst/>
          </a:prstGeom>
          <a:effectLst>
            <a:softEdge rad="127000"/>
          </a:effectLst>
        </p:spPr>
      </p:pic>
      <p:sp>
        <p:nvSpPr>
          <p:cNvPr id="3" name="TextBox 2"/>
          <p:cNvSpPr txBox="1"/>
          <p:nvPr/>
        </p:nvSpPr>
        <p:spPr>
          <a:xfrm>
            <a:off x="2923439" y="5877272"/>
            <a:ext cx="3141822" cy="369332"/>
          </a:xfrm>
          <a:prstGeom prst="rect">
            <a:avLst/>
          </a:prstGeom>
          <a:noFill/>
        </p:spPr>
        <p:txBody>
          <a:bodyPr wrap="none" rtlCol="0">
            <a:spAutoFit/>
          </a:bodyPr>
          <a:lstStyle/>
          <a:p>
            <a:r>
              <a:rPr lang="en-NZ" dirty="0" smtClean="0"/>
              <a:t>Mary Southard with permission</a:t>
            </a:r>
            <a:endParaRPr lang="en-NZ" dirty="0"/>
          </a:p>
        </p:txBody>
      </p:sp>
    </p:spTree>
    <p:extLst>
      <p:ext uri="{BB962C8B-B14F-4D97-AF65-F5344CB8AC3E}">
        <p14:creationId xmlns:p14="http://schemas.microsoft.com/office/powerpoint/2010/main" val="15159581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86273" y="1916832"/>
            <a:ext cx="2422594" cy="4692412"/>
          </a:xfrm>
          <a:prstGeom prst="rect">
            <a:avLst/>
          </a:prstGeom>
        </p:spPr>
      </p:pic>
      <p:sp>
        <p:nvSpPr>
          <p:cNvPr id="7" name="TextBox 6"/>
          <p:cNvSpPr txBox="1"/>
          <p:nvPr/>
        </p:nvSpPr>
        <p:spPr>
          <a:xfrm>
            <a:off x="5994023" y="6307719"/>
            <a:ext cx="3141822" cy="369332"/>
          </a:xfrm>
          <a:prstGeom prst="rect">
            <a:avLst/>
          </a:prstGeom>
          <a:noFill/>
        </p:spPr>
        <p:txBody>
          <a:bodyPr wrap="none" rtlCol="0">
            <a:spAutoFit/>
          </a:bodyPr>
          <a:lstStyle/>
          <a:p>
            <a:r>
              <a:rPr lang="en-NZ" dirty="0" smtClean="0">
                <a:solidFill>
                  <a:prstClr val="black"/>
                </a:solidFill>
              </a:rPr>
              <a:t>Mary Southard with permission</a:t>
            </a:r>
            <a:endParaRPr lang="en-NZ" dirty="0">
              <a:solidFill>
                <a:prstClr val="black"/>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3" y="188641"/>
            <a:ext cx="2664296" cy="3907406"/>
          </a:xfrm>
          <a:prstGeom prst="rect">
            <a:avLst/>
          </a:prstGeom>
        </p:spPr>
      </p:pic>
      <p:sp>
        <p:nvSpPr>
          <p:cNvPr id="3" name="TextBox 2"/>
          <p:cNvSpPr txBox="1"/>
          <p:nvPr/>
        </p:nvSpPr>
        <p:spPr>
          <a:xfrm>
            <a:off x="179513" y="4293096"/>
            <a:ext cx="2880319" cy="646331"/>
          </a:xfrm>
          <a:prstGeom prst="rect">
            <a:avLst/>
          </a:prstGeom>
          <a:noFill/>
        </p:spPr>
        <p:txBody>
          <a:bodyPr wrap="square" rtlCol="0">
            <a:spAutoFit/>
          </a:bodyPr>
          <a:lstStyle/>
          <a:p>
            <a:r>
              <a:rPr lang="en-AU" dirty="0">
                <a:solidFill>
                  <a:prstClr val="black"/>
                </a:solidFill>
              </a:rPr>
              <a:t>(Patrick O </a:t>
            </a:r>
            <a:r>
              <a:rPr lang="en-AU" dirty="0" err="1">
                <a:solidFill>
                  <a:prstClr val="black"/>
                </a:solidFill>
              </a:rPr>
              <a:t>Carrigan</a:t>
            </a:r>
            <a:r>
              <a:rPr lang="en-AU" dirty="0">
                <a:solidFill>
                  <a:prstClr val="black"/>
                </a:solidFill>
              </a:rPr>
              <a:t> MSC used with permission</a:t>
            </a:r>
            <a:r>
              <a:rPr lang="en-AU" dirty="0" smtClean="0">
                <a:solidFill>
                  <a:prstClr val="black"/>
                </a:solidFill>
              </a:rPr>
              <a:t>)</a:t>
            </a:r>
            <a:endParaRPr lang="en-AU" sz="2000" dirty="0">
              <a:solidFill>
                <a:prstClr val="black"/>
              </a:solidFill>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250790"/>
            <a:ext cx="2934191" cy="289017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6394" y="3224927"/>
            <a:ext cx="2571750" cy="3429000"/>
          </a:xfrm>
          <a:prstGeom prst="rect">
            <a:avLst/>
          </a:prstGeom>
        </p:spPr>
      </p:pic>
    </p:spTree>
    <p:extLst>
      <p:ext uri="{BB962C8B-B14F-4D97-AF65-F5344CB8AC3E}">
        <p14:creationId xmlns:p14="http://schemas.microsoft.com/office/powerpoint/2010/main" val="13799689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488C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2" name="Rectangle 1"/>
          <p:cNvSpPr/>
          <p:nvPr/>
        </p:nvSpPr>
        <p:spPr>
          <a:xfrm>
            <a:off x="228601" y="232229"/>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8" name="TextBox 7"/>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9" name="TextBox 8"/>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1536054"/>
            <a:ext cx="3610904" cy="5158435"/>
          </a:xfrm>
          <a:prstGeom prst="rect">
            <a:avLst/>
          </a:prstGeom>
          <a:effectLst>
            <a:softEdge rad="76200"/>
          </a:effectLst>
        </p:spPr>
      </p:pic>
      <p:sp>
        <p:nvSpPr>
          <p:cNvPr id="3" name="TextBox 2"/>
          <p:cNvSpPr txBox="1"/>
          <p:nvPr/>
        </p:nvSpPr>
        <p:spPr>
          <a:xfrm>
            <a:off x="4110330" y="2754794"/>
            <a:ext cx="4778830" cy="1754326"/>
          </a:xfrm>
          <a:prstGeom prst="rect">
            <a:avLst/>
          </a:prstGeom>
          <a:noFill/>
        </p:spPr>
        <p:txBody>
          <a:bodyPr wrap="square" rtlCol="0">
            <a:spAutoFit/>
          </a:bodyPr>
          <a:lstStyle/>
          <a:p>
            <a:r>
              <a:rPr lang="en-AU" sz="3600" dirty="0" smtClean="0">
                <a:solidFill>
                  <a:prstClr val="black"/>
                </a:solidFill>
              </a:rPr>
              <a:t>What is my response to the images we have seen?</a:t>
            </a:r>
          </a:p>
        </p:txBody>
      </p:sp>
      <p:sp>
        <p:nvSpPr>
          <p:cNvPr id="5" name="TextBox 4"/>
          <p:cNvSpPr txBox="1"/>
          <p:nvPr/>
        </p:nvSpPr>
        <p:spPr>
          <a:xfrm>
            <a:off x="4167547" y="4964975"/>
            <a:ext cx="4778830" cy="1200329"/>
          </a:xfrm>
          <a:prstGeom prst="rect">
            <a:avLst/>
          </a:prstGeom>
          <a:noFill/>
        </p:spPr>
        <p:txBody>
          <a:bodyPr wrap="square" rtlCol="0">
            <a:spAutoFit/>
          </a:bodyPr>
          <a:lstStyle/>
          <a:p>
            <a:r>
              <a:rPr lang="en-AU" sz="3600" dirty="0" smtClean="0">
                <a:solidFill>
                  <a:prstClr val="black"/>
                </a:solidFill>
              </a:rPr>
              <a:t>What do you love about Joseph?</a:t>
            </a:r>
            <a:endParaRPr lang="en-AU" sz="3600" dirty="0">
              <a:solidFill>
                <a:prstClr val="black"/>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0250" y="1518542"/>
            <a:ext cx="808910" cy="982151"/>
          </a:xfrm>
          <a:prstGeom prst="rect">
            <a:avLst/>
          </a:prstGeom>
        </p:spPr>
      </p:pic>
    </p:spTree>
    <p:extLst>
      <p:ext uri="{BB962C8B-B14F-4D97-AF65-F5344CB8AC3E}">
        <p14:creationId xmlns:p14="http://schemas.microsoft.com/office/powerpoint/2010/main" val="27913913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Rectangle 2"/>
          <p:cNvSpPr/>
          <p:nvPr/>
        </p:nvSpPr>
        <p:spPr>
          <a:xfrm>
            <a:off x="877821" y="2636912"/>
            <a:ext cx="7787208" cy="3081485"/>
          </a:xfrm>
          <a:prstGeom prst="rect">
            <a:avLst/>
          </a:prstGeom>
          <a:solidFill>
            <a:schemeClr val="accent1">
              <a:lumMod val="60000"/>
              <a:lumOff val="40000"/>
            </a:schemeClr>
          </a:solidFill>
          <a:effectLst>
            <a:glow rad="101600">
              <a:schemeClr val="accent3">
                <a:satMod val="175000"/>
                <a:alpha val="40000"/>
              </a:schemeClr>
            </a:glow>
          </a:effectLst>
        </p:spPr>
        <p:txBody>
          <a:bodyPr wrap="square">
            <a:spAutoFit/>
          </a:bodyPr>
          <a:lstStyle/>
          <a:p>
            <a:r>
              <a:rPr lang="en-AU" sz="3200" b="1" dirty="0">
                <a:solidFill>
                  <a:prstClr val="black"/>
                </a:solidFill>
              </a:rPr>
              <a:t>Scripture</a:t>
            </a:r>
            <a:endParaRPr lang="en-AU" sz="3200" dirty="0">
              <a:solidFill>
                <a:prstClr val="black"/>
              </a:solidFill>
            </a:endParaRPr>
          </a:p>
          <a:p>
            <a:r>
              <a:rPr lang="en-US" sz="3200" b="1" dirty="0">
                <a:solidFill>
                  <a:prstClr val="black"/>
                </a:solidFill>
              </a:rPr>
              <a:t>Matt. 1:16 Jacob the father of Jesus </a:t>
            </a:r>
            <a:endParaRPr lang="en-AU" sz="3200" dirty="0">
              <a:solidFill>
                <a:prstClr val="black"/>
              </a:solidFill>
            </a:endParaRPr>
          </a:p>
          <a:p>
            <a:r>
              <a:rPr lang="en-US" sz="3200" b="1" dirty="0">
                <a:solidFill>
                  <a:prstClr val="black"/>
                </a:solidFill>
              </a:rPr>
              <a:t>Matt:1:20-21 an Angel appeared to Joseph </a:t>
            </a:r>
            <a:endParaRPr lang="en-AU" sz="3200" dirty="0">
              <a:solidFill>
                <a:prstClr val="black"/>
              </a:solidFill>
            </a:endParaRPr>
          </a:p>
          <a:p>
            <a:r>
              <a:rPr lang="en-US" sz="3200" b="1" dirty="0">
                <a:solidFill>
                  <a:prstClr val="black"/>
                </a:solidFill>
              </a:rPr>
              <a:t>Matt 2:13;14-15 Escape to Egypt </a:t>
            </a:r>
            <a:endParaRPr lang="en-AU" sz="3200" dirty="0">
              <a:solidFill>
                <a:prstClr val="black"/>
              </a:solidFill>
            </a:endParaRPr>
          </a:p>
          <a:p>
            <a:r>
              <a:rPr lang="en-US" sz="3200" b="1" dirty="0">
                <a:solidFill>
                  <a:prstClr val="black"/>
                </a:solidFill>
              </a:rPr>
              <a:t>Luke 2: 41-51 Jesus lost in the temple </a:t>
            </a:r>
            <a:endParaRPr lang="en-AU" sz="3200" dirty="0">
              <a:solidFill>
                <a:prstClr val="black"/>
              </a:solidFill>
            </a:endParaRPr>
          </a:p>
          <a:p>
            <a:pPr marL="457200">
              <a:lnSpc>
                <a:spcPct val="107000"/>
              </a:lnSpc>
            </a:pPr>
            <a:endParaRPr lang="en-AU" sz="3200" dirty="0">
              <a:solidFill>
                <a:prstClr val="black"/>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356792"/>
            <a:ext cx="1441311" cy="1016124"/>
          </a:xfrm>
          <a:prstGeom prst="rect">
            <a:avLst/>
          </a:prstGeom>
        </p:spPr>
      </p:pic>
      <p:sp>
        <p:nvSpPr>
          <p:cNvPr id="7" name="Rectangle 6"/>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1" name="TextBox 10"/>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2" name="TextBox 11"/>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place of Joseph</a:t>
            </a:r>
          </a:p>
        </p:txBody>
      </p:sp>
    </p:spTree>
    <p:extLst>
      <p:ext uri="{BB962C8B-B14F-4D97-AF65-F5344CB8AC3E}">
        <p14:creationId xmlns:p14="http://schemas.microsoft.com/office/powerpoint/2010/main" val="31095074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1259632" y="1556792"/>
            <a:ext cx="7128792" cy="5051255"/>
          </a:xfrm>
          <a:prstGeom prst="rect">
            <a:avLst/>
          </a:prstGeom>
          <a:solidFill>
            <a:schemeClr val="tx2">
              <a:lumMod val="40000"/>
              <a:lumOff val="60000"/>
            </a:schemeClr>
          </a:solidFill>
          <a:effectLst>
            <a:glow rad="139700">
              <a:schemeClr val="accent3">
                <a:satMod val="175000"/>
                <a:alpha val="40000"/>
              </a:schemeClr>
            </a:glow>
          </a:effectLst>
        </p:spPr>
        <p:txBody>
          <a:bodyPr wrap="square">
            <a:spAutoFit/>
          </a:bodyPr>
          <a:lstStyle/>
          <a:p>
            <a:r>
              <a:rPr lang="en-AU" sz="3200" b="1" dirty="0">
                <a:solidFill>
                  <a:prstClr val="black"/>
                </a:solidFill>
              </a:rPr>
              <a:t>Articles</a:t>
            </a:r>
            <a:endParaRPr lang="en-AU" sz="3200" dirty="0">
              <a:solidFill>
                <a:prstClr val="black"/>
              </a:solidFill>
            </a:endParaRPr>
          </a:p>
          <a:p>
            <a:r>
              <a:rPr lang="en-AU" sz="3200" b="1" dirty="0" smtClean="0">
                <a:solidFill>
                  <a:prstClr val="black"/>
                </a:solidFill>
              </a:rPr>
              <a:t>Mary Dunns article [printed copies available]</a:t>
            </a:r>
            <a:r>
              <a:rPr lang="en-AU" sz="3200" b="1" dirty="0">
                <a:solidFill>
                  <a:prstClr val="black"/>
                </a:solidFill>
              </a:rPr>
              <a:t> </a:t>
            </a:r>
            <a:endParaRPr lang="en-AU" sz="3200" dirty="0">
              <a:solidFill>
                <a:prstClr val="black"/>
              </a:solidFill>
            </a:endParaRPr>
          </a:p>
          <a:p>
            <a:r>
              <a:rPr lang="en-AU" sz="3200" b="1" dirty="0">
                <a:solidFill>
                  <a:prstClr val="black"/>
                </a:solidFill>
              </a:rPr>
              <a:t>Encyclicals:</a:t>
            </a:r>
            <a:endParaRPr lang="en-AU" sz="3200" dirty="0">
              <a:solidFill>
                <a:prstClr val="black"/>
              </a:solidFill>
            </a:endParaRPr>
          </a:p>
          <a:p>
            <a:r>
              <a:rPr lang="en-AU" sz="3200" b="1" dirty="0">
                <a:solidFill>
                  <a:prstClr val="black"/>
                </a:solidFill>
              </a:rPr>
              <a:t>Apostolic </a:t>
            </a:r>
            <a:r>
              <a:rPr lang="en-AU" sz="3200" b="1" dirty="0" err="1">
                <a:solidFill>
                  <a:prstClr val="black"/>
                </a:solidFill>
              </a:rPr>
              <a:t>Exhortition</a:t>
            </a:r>
            <a:r>
              <a:rPr lang="en-AU" sz="3200" b="1" dirty="0">
                <a:solidFill>
                  <a:prstClr val="black"/>
                </a:solidFill>
              </a:rPr>
              <a:t> </a:t>
            </a:r>
            <a:r>
              <a:rPr lang="en-AU" sz="3200" b="1" dirty="0" err="1">
                <a:solidFill>
                  <a:prstClr val="black"/>
                </a:solidFill>
              </a:rPr>
              <a:t>Redemptoris</a:t>
            </a:r>
            <a:r>
              <a:rPr lang="en-AU" sz="3200" b="1" dirty="0">
                <a:solidFill>
                  <a:prstClr val="black"/>
                </a:solidFill>
              </a:rPr>
              <a:t> </a:t>
            </a:r>
            <a:r>
              <a:rPr lang="en-AU" sz="3200" b="1" dirty="0" err="1">
                <a:solidFill>
                  <a:prstClr val="black"/>
                </a:solidFill>
              </a:rPr>
              <a:t>Custos</a:t>
            </a:r>
            <a:r>
              <a:rPr lang="en-AU" sz="3200" b="1" dirty="0">
                <a:solidFill>
                  <a:prstClr val="black"/>
                </a:solidFill>
              </a:rPr>
              <a:t> – On the Person and Mission of St Joseph in the life of Christ and the Church. John Paul </a:t>
            </a:r>
            <a:r>
              <a:rPr lang="en-AU" sz="3200" b="1" dirty="0" smtClean="0">
                <a:solidFill>
                  <a:prstClr val="black"/>
                </a:solidFill>
              </a:rPr>
              <a:t>II</a:t>
            </a:r>
          </a:p>
          <a:p>
            <a:r>
              <a:rPr lang="en-AU" sz="3200" b="1" dirty="0" smtClean="0">
                <a:solidFill>
                  <a:prstClr val="black"/>
                </a:solidFill>
              </a:rPr>
              <a:t>Pope Francis – Homily March 19</a:t>
            </a:r>
            <a:r>
              <a:rPr lang="en-AU" sz="3200" b="1" baseline="30000" dirty="0" smtClean="0">
                <a:solidFill>
                  <a:prstClr val="black"/>
                </a:solidFill>
              </a:rPr>
              <a:t>th</a:t>
            </a:r>
            <a:r>
              <a:rPr lang="en-AU" sz="3200" b="1" dirty="0" smtClean="0">
                <a:solidFill>
                  <a:prstClr val="black"/>
                </a:solidFill>
              </a:rPr>
              <a:t> 2014</a:t>
            </a:r>
            <a:endParaRPr lang="en-AU" sz="3200" dirty="0">
              <a:solidFill>
                <a:prstClr val="black"/>
              </a:solidFill>
            </a:endParaRPr>
          </a:p>
          <a:p>
            <a:pPr marL="457200">
              <a:lnSpc>
                <a:spcPct val="107000"/>
              </a:lnSpc>
            </a:pPr>
            <a:endParaRPr lang="en-AU" sz="3200" dirty="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1" y="1378857"/>
            <a:ext cx="1163921" cy="1295172"/>
          </a:xfrm>
          <a:prstGeom prst="rect">
            <a:avLst/>
          </a:prstGeom>
        </p:spPr>
      </p:pic>
      <p:sp>
        <p:nvSpPr>
          <p:cNvPr id="7" name="Rectangle 6"/>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1" name="TextBox 10"/>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Tree>
    <p:extLst>
      <p:ext uri="{BB962C8B-B14F-4D97-AF65-F5344CB8AC3E}">
        <p14:creationId xmlns:p14="http://schemas.microsoft.com/office/powerpoint/2010/main" val="37433625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261257" y="2404427"/>
            <a:ext cx="8686800" cy="4066370"/>
          </a:xfrm>
          <a:prstGeom prst="rect">
            <a:avLst/>
          </a:prstGeom>
          <a:solidFill>
            <a:schemeClr val="accent5">
              <a:lumMod val="40000"/>
              <a:lumOff val="60000"/>
            </a:schemeClr>
          </a:solidFill>
          <a:effectLst>
            <a:softEdge rad="127000"/>
          </a:effectLst>
        </p:spPr>
        <p:txBody>
          <a:bodyPr wrap="square">
            <a:spAutoFit/>
          </a:bodyPr>
          <a:lstStyle/>
          <a:p>
            <a:r>
              <a:rPr lang="en-AU" sz="3200" b="1" dirty="0">
                <a:solidFill>
                  <a:prstClr val="black"/>
                </a:solidFill>
              </a:rPr>
              <a:t>Reading </a:t>
            </a:r>
            <a:endParaRPr lang="en-AU" sz="3200" dirty="0">
              <a:solidFill>
                <a:prstClr val="black"/>
              </a:solidFill>
            </a:endParaRPr>
          </a:p>
          <a:p>
            <a:r>
              <a:rPr lang="en-AU" sz="3200" dirty="0">
                <a:solidFill>
                  <a:prstClr val="black"/>
                </a:solidFill>
              </a:rPr>
              <a:t>St Joseph – </a:t>
            </a:r>
            <a:r>
              <a:rPr lang="en-AU" sz="3200" dirty="0" err="1">
                <a:solidFill>
                  <a:prstClr val="black"/>
                </a:solidFill>
              </a:rPr>
              <a:t>Perrotta</a:t>
            </a:r>
            <a:r>
              <a:rPr lang="en-AU" sz="3200" dirty="0">
                <a:solidFill>
                  <a:prstClr val="black"/>
                </a:solidFill>
              </a:rPr>
              <a:t> p29 (Mary </a:t>
            </a:r>
            <a:r>
              <a:rPr lang="en-AU" sz="3200" dirty="0" err="1">
                <a:solidFill>
                  <a:prstClr val="black"/>
                </a:solidFill>
              </a:rPr>
              <a:t>Cresps</a:t>
            </a:r>
            <a:r>
              <a:rPr lang="en-AU" sz="3200" dirty="0">
                <a:solidFill>
                  <a:prstClr val="black"/>
                </a:solidFill>
              </a:rPr>
              <a:t> book p 43)</a:t>
            </a:r>
          </a:p>
          <a:p>
            <a:r>
              <a:rPr lang="en-AU" sz="3200" dirty="0">
                <a:solidFill>
                  <a:prstClr val="black"/>
                </a:solidFill>
              </a:rPr>
              <a:t>The ordinariness of Joseph – Mary </a:t>
            </a:r>
            <a:r>
              <a:rPr lang="en-AU" sz="3200" dirty="0" err="1">
                <a:solidFill>
                  <a:prstClr val="black"/>
                </a:solidFill>
              </a:rPr>
              <a:t>Cresps</a:t>
            </a:r>
            <a:r>
              <a:rPr lang="en-AU" sz="3200" dirty="0">
                <a:solidFill>
                  <a:prstClr val="black"/>
                </a:solidFill>
              </a:rPr>
              <a:t> book p. 99, </a:t>
            </a:r>
            <a:r>
              <a:rPr lang="en-AU" sz="3200" dirty="0" err="1">
                <a:solidFill>
                  <a:prstClr val="black"/>
                </a:solidFill>
              </a:rPr>
              <a:t>ff</a:t>
            </a:r>
            <a:r>
              <a:rPr lang="en-AU" sz="3200" dirty="0">
                <a:solidFill>
                  <a:prstClr val="black"/>
                </a:solidFill>
              </a:rPr>
              <a:t> 102</a:t>
            </a:r>
          </a:p>
          <a:p>
            <a:r>
              <a:rPr lang="en-AU" sz="3200" dirty="0">
                <a:solidFill>
                  <a:prstClr val="black"/>
                </a:solidFill>
              </a:rPr>
              <a:t>Partnership with God Mary </a:t>
            </a:r>
            <a:r>
              <a:rPr lang="en-AU" sz="3200" dirty="0" err="1">
                <a:solidFill>
                  <a:prstClr val="black"/>
                </a:solidFill>
              </a:rPr>
              <a:t>Cresp</a:t>
            </a:r>
            <a:r>
              <a:rPr lang="en-AU" sz="3200" dirty="0">
                <a:solidFill>
                  <a:prstClr val="black"/>
                </a:solidFill>
              </a:rPr>
              <a:t> p 230</a:t>
            </a:r>
          </a:p>
          <a:p>
            <a:r>
              <a:rPr lang="en-AU" sz="3200" dirty="0">
                <a:solidFill>
                  <a:prstClr val="black"/>
                </a:solidFill>
              </a:rPr>
              <a:t>Mary </a:t>
            </a:r>
            <a:r>
              <a:rPr lang="en-AU" sz="3200" dirty="0" err="1">
                <a:solidFill>
                  <a:prstClr val="black"/>
                </a:solidFill>
              </a:rPr>
              <a:t>Cresp</a:t>
            </a:r>
            <a:r>
              <a:rPr lang="en-AU" sz="3200" dirty="0">
                <a:solidFill>
                  <a:prstClr val="black"/>
                </a:solidFill>
              </a:rPr>
              <a:t> p 182</a:t>
            </a:r>
          </a:p>
          <a:p>
            <a:endParaRPr lang="en-AU" sz="3200" dirty="0">
              <a:solidFill>
                <a:prstClr val="black"/>
              </a:solidFill>
            </a:endParaRPr>
          </a:p>
          <a:p>
            <a:pPr marL="457200">
              <a:lnSpc>
                <a:spcPct val="107000"/>
              </a:lnSpc>
            </a:pPr>
            <a:endParaRPr lang="en-AU" sz="3200" dirty="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71989"/>
            <a:ext cx="1103040" cy="1097750"/>
          </a:xfrm>
          <a:prstGeom prst="rect">
            <a:avLst/>
          </a:prstGeom>
        </p:spPr>
      </p:pic>
      <p:sp>
        <p:nvSpPr>
          <p:cNvPr id="7" name="Rectangle 6"/>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1" name="TextBox 10"/>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Tree>
    <p:extLst>
      <p:ext uri="{BB962C8B-B14F-4D97-AF65-F5344CB8AC3E}">
        <p14:creationId xmlns:p14="http://schemas.microsoft.com/office/powerpoint/2010/main" val="25142087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sp>
        <p:nvSpPr>
          <p:cNvPr id="3" name="Rectangle 2"/>
          <p:cNvSpPr/>
          <p:nvPr/>
        </p:nvSpPr>
        <p:spPr>
          <a:xfrm>
            <a:off x="228601" y="1412776"/>
            <a:ext cx="5423519" cy="2463367"/>
          </a:xfrm>
          <a:prstGeom prst="rect">
            <a:avLst/>
          </a:prstGeom>
          <a:solidFill>
            <a:schemeClr val="accent5">
              <a:lumMod val="40000"/>
              <a:lumOff val="60000"/>
            </a:schemeClr>
          </a:solidFill>
          <a:effectLst>
            <a:softEdge rad="127000"/>
          </a:effectLst>
        </p:spPr>
        <p:txBody>
          <a:bodyPr wrap="square">
            <a:spAutoFit/>
          </a:bodyPr>
          <a:lstStyle/>
          <a:p>
            <a:pPr marL="457200">
              <a:lnSpc>
                <a:spcPct val="107000"/>
              </a:lnSpc>
            </a:pPr>
            <a:r>
              <a:rPr lang="en-AU" sz="2400" dirty="0" smtClean="0">
                <a:solidFill>
                  <a:prstClr val="black"/>
                </a:solidFill>
                <a:ea typeface="Calibri" panose="020F0502020204030204" pitchFamily="34" charset="0"/>
                <a:cs typeface="Times New Roman" panose="02020603050405020304" pitchFamily="18" charset="0"/>
              </a:rPr>
              <a:t>Joseph </a:t>
            </a:r>
            <a:r>
              <a:rPr lang="en-AU" sz="2400" dirty="0">
                <a:solidFill>
                  <a:prstClr val="black"/>
                </a:solidFill>
                <a:ea typeface="Calibri" panose="020F0502020204030204" pitchFamily="34" charset="0"/>
                <a:cs typeface="Times New Roman" panose="02020603050405020304" pitchFamily="18" charset="0"/>
              </a:rPr>
              <a:t>is the patron of workers. He is offered too as a model of fathers. Mary and Julian chose Joseph as a model because he was hidden, humble, caring, protecting, and confident in God. </a:t>
            </a:r>
          </a:p>
        </p:txBody>
      </p:sp>
      <p:sp>
        <p:nvSpPr>
          <p:cNvPr id="4" name="TextBox 3"/>
          <p:cNvSpPr txBox="1"/>
          <p:nvPr/>
        </p:nvSpPr>
        <p:spPr>
          <a:xfrm>
            <a:off x="467544" y="4293096"/>
            <a:ext cx="4824536" cy="2308324"/>
          </a:xfrm>
          <a:prstGeom prst="rect">
            <a:avLst/>
          </a:prstGeom>
          <a:solidFill>
            <a:schemeClr val="accent5">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2400" dirty="0">
                <a:solidFill>
                  <a:prstClr val="black"/>
                </a:solidFill>
                <a:ea typeface="Calibri" panose="020F0502020204030204" pitchFamily="34" charset="0"/>
                <a:cs typeface="Times New Roman" panose="02020603050405020304" pitchFamily="18" charset="0"/>
              </a:rPr>
              <a:t>“We will respond as ecclesial women in the spirit of Mary and Julian, living on the edges of our existence with Joseph, as we continue to re-imagine the gospel of Jesus, the Christ” (26</a:t>
            </a:r>
            <a:r>
              <a:rPr lang="en-AU" sz="2400" baseline="30000" dirty="0">
                <a:solidFill>
                  <a:prstClr val="black"/>
                </a:solidFill>
                <a:ea typeface="Calibri" panose="020F0502020204030204" pitchFamily="34" charset="0"/>
                <a:cs typeface="Times New Roman" panose="02020603050405020304" pitchFamily="18" charset="0"/>
              </a:rPr>
              <a:t>th</a:t>
            </a:r>
            <a:r>
              <a:rPr lang="en-AU" sz="2400" dirty="0">
                <a:solidFill>
                  <a:prstClr val="black"/>
                </a:solidFill>
                <a:ea typeface="Calibri" panose="020F0502020204030204" pitchFamily="34" charset="0"/>
                <a:cs typeface="Times New Roman" panose="02020603050405020304" pitchFamily="18" charset="0"/>
              </a:rPr>
              <a:t> Chapter 2013</a:t>
            </a:r>
            <a:r>
              <a:rPr lang="en-AU" sz="2400" dirty="0" smtClean="0">
                <a:solidFill>
                  <a:prstClr val="black"/>
                </a:solidFill>
                <a:ea typeface="Calibri" panose="020F0502020204030204" pitchFamily="34" charset="0"/>
                <a:cs typeface="Times New Roman" panose="02020603050405020304" pitchFamily="18" charset="0"/>
              </a:rPr>
              <a:t>).</a:t>
            </a:r>
            <a:endParaRPr lang="en-AU" sz="2400"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950798"/>
            <a:ext cx="2950758" cy="4502538"/>
          </a:xfrm>
          <a:prstGeom prst="rect">
            <a:avLst/>
          </a:prstGeom>
          <a:effectLst>
            <a:softEdge rad="88900"/>
          </a:effectLst>
        </p:spPr>
      </p:pic>
      <p:sp>
        <p:nvSpPr>
          <p:cNvPr id="10" name="Rectangle 9"/>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1" name="TextBox 10"/>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2" name="TextBox 11"/>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
        <p:nvSpPr>
          <p:cNvPr id="2" name="TextBox 1"/>
          <p:cNvSpPr txBox="1"/>
          <p:nvPr/>
        </p:nvSpPr>
        <p:spPr>
          <a:xfrm>
            <a:off x="5197710" y="6416754"/>
            <a:ext cx="4085157" cy="369332"/>
          </a:xfrm>
          <a:prstGeom prst="rect">
            <a:avLst/>
          </a:prstGeom>
          <a:noFill/>
        </p:spPr>
        <p:txBody>
          <a:bodyPr wrap="none" rtlCol="0">
            <a:spAutoFit/>
          </a:bodyPr>
          <a:lstStyle/>
          <a:p>
            <a:r>
              <a:rPr lang="en-NZ" dirty="0" smtClean="0"/>
              <a:t>Sculpture Mary Southard with permission</a:t>
            </a:r>
            <a:endParaRPr lang="en-NZ" dirty="0"/>
          </a:p>
        </p:txBody>
      </p:sp>
    </p:spTree>
    <p:extLst>
      <p:ext uri="{BB962C8B-B14F-4D97-AF65-F5344CB8AC3E}">
        <p14:creationId xmlns:p14="http://schemas.microsoft.com/office/powerpoint/2010/main" val="10602564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sp>
        <p:nvSpPr>
          <p:cNvPr id="6" name="TextBox 5"/>
          <p:cNvSpPr txBox="1"/>
          <p:nvPr/>
        </p:nvSpPr>
        <p:spPr>
          <a:xfrm>
            <a:off x="1441139" y="2276872"/>
            <a:ext cx="5390863" cy="2952328"/>
          </a:xfrm>
          <a:prstGeom prst="rect">
            <a:avLst/>
          </a:prstGeom>
          <a:noFill/>
        </p:spPr>
        <p:txBody>
          <a:bodyPr wrap="square" rtlCol="0">
            <a:spAutoFit/>
          </a:bodyPr>
          <a:lstStyle/>
          <a:p>
            <a:endParaRPr lang="en-AU" dirty="0">
              <a:solidFill>
                <a:prstClr val="black"/>
              </a:solidFill>
            </a:endParaRPr>
          </a:p>
        </p:txBody>
      </p:sp>
      <p:sp>
        <p:nvSpPr>
          <p:cNvPr id="7" name="TextBox 6"/>
          <p:cNvSpPr txBox="1"/>
          <p:nvPr/>
        </p:nvSpPr>
        <p:spPr>
          <a:xfrm>
            <a:off x="1547665" y="2060848"/>
            <a:ext cx="6048672" cy="4031873"/>
          </a:xfrm>
          <a:prstGeom prst="rect">
            <a:avLst/>
          </a:prstGeom>
          <a:gradFill>
            <a:gsLst>
              <a:gs pos="0">
                <a:srgbClr val="03D4A8"/>
              </a:gs>
              <a:gs pos="25000">
                <a:srgbClr val="21D6E0"/>
              </a:gs>
              <a:gs pos="75000">
                <a:srgbClr val="0087E6"/>
              </a:gs>
              <a:gs pos="100000">
                <a:srgbClr val="005CBF"/>
              </a:gs>
            </a:gsLst>
            <a:lin ang="16200000" scaled="0"/>
          </a:gradFill>
          <a:scene3d>
            <a:camera prst="orthographicFront"/>
            <a:lightRig rig="threePt" dir="t"/>
          </a:scene3d>
          <a:sp3d>
            <a:bevelT w="152400" h="50800" prst="softRound"/>
          </a:sp3d>
        </p:spPr>
        <p:txBody>
          <a:bodyPr wrap="square" rtlCol="0">
            <a:spAutoFit/>
          </a:bodyPr>
          <a:lstStyle/>
          <a:p>
            <a:r>
              <a:rPr lang="en-AU" sz="3600" dirty="0">
                <a:solidFill>
                  <a:prstClr val="black"/>
                </a:solidFill>
              </a:rPr>
              <a:t>25 years ago, we first kept up St Joseph’s Day as the special Feast of our proposed Institute and little did either of us then dream of what was to spring from so small a </a:t>
            </a:r>
            <a:r>
              <a:rPr lang="en-AU" sz="3600" dirty="0" smtClean="0">
                <a:solidFill>
                  <a:prstClr val="black"/>
                </a:solidFill>
              </a:rPr>
              <a:t>beginning.</a:t>
            </a:r>
          </a:p>
          <a:p>
            <a:r>
              <a:rPr lang="en-AU" sz="2000" dirty="0">
                <a:solidFill>
                  <a:prstClr val="black"/>
                </a:solidFill>
              </a:rPr>
              <a:t>(“Mary </a:t>
            </a:r>
            <a:r>
              <a:rPr lang="en-AU" sz="2000" dirty="0" err="1">
                <a:solidFill>
                  <a:prstClr val="black"/>
                </a:solidFill>
              </a:rPr>
              <a:t>MacKillop</a:t>
            </a:r>
            <a:r>
              <a:rPr lang="en-AU" sz="2000" dirty="0">
                <a:solidFill>
                  <a:prstClr val="black"/>
                </a:solidFill>
              </a:rPr>
              <a:t> on Mission to her Last breath” arranged and edited by Sheila </a:t>
            </a:r>
            <a:r>
              <a:rPr lang="en-AU" sz="2000" dirty="0" err="1">
                <a:solidFill>
                  <a:prstClr val="black"/>
                </a:solidFill>
              </a:rPr>
              <a:t>McCreanor</a:t>
            </a:r>
            <a:r>
              <a:rPr lang="en-AU" sz="2000" dirty="0">
                <a:solidFill>
                  <a:prstClr val="black"/>
                </a:solidFill>
              </a:rPr>
              <a:t> </a:t>
            </a:r>
            <a:r>
              <a:rPr lang="en-AU" sz="2000" dirty="0" err="1">
                <a:solidFill>
                  <a:prstClr val="black"/>
                </a:solidFill>
              </a:rPr>
              <a:t>rsj</a:t>
            </a:r>
            <a:r>
              <a:rPr lang="en-AU" sz="2000" dirty="0">
                <a:solidFill>
                  <a:prstClr val="black"/>
                </a:solidFill>
              </a:rPr>
              <a:t>, page146</a:t>
            </a:r>
            <a:r>
              <a:rPr lang="en-AU" sz="2000" dirty="0" smtClean="0">
                <a:solidFill>
                  <a:prstClr val="black"/>
                </a:solidFill>
              </a:rPr>
              <a:t>)</a:t>
            </a:r>
            <a:endParaRPr lang="en-AU" sz="3600" dirty="0">
              <a:solidFill>
                <a:prstClr val="black"/>
              </a:solidFill>
            </a:endParaRPr>
          </a:p>
        </p:txBody>
      </p:sp>
      <p:sp>
        <p:nvSpPr>
          <p:cNvPr id="10" name="Rectangle 9"/>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1" name="TextBox 10"/>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2" name="TextBox 11"/>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Tree>
    <p:extLst>
      <p:ext uri="{BB962C8B-B14F-4D97-AF65-F5344CB8AC3E}">
        <p14:creationId xmlns:p14="http://schemas.microsoft.com/office/powerpoint/2010/main" val="1767231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sp>
        <p:nvSpPr>
          <p:cNvPr id="6" name="TextBox 5"/>
          <p:cNvSpPr txBox="1"/>
          <p:nvPr/>
        </p:nvSpPr>
        <p:spPr>
          <a:xfrm>
            <a:off x="261257" y="1700808"/>
            <a:ext cx="5390863" cy="2952328"/>
          </a:xfrm>
          <a:prstGeom prst="rect">
            <a:avLst/>
          </a:prstGeom>
          <a:noFill/>
        </p:spPr>
        <p:txBody>
          <a:bodyPr wrap="square" rtlCol="0">
            <a:spAutoFit/>
          </a:bodyPr>
          <a:lstStyle/>
          <a:p>
            <a:endParaRPr lang="en-AU" dirty="0">
              <a:solidFill>
                <a:prstClr val="black"/>
              </a:solidFill>
            </a:endParaRPr>
          </a:p>
        </p:txBody>
      </p:sp>
      <p:sp>
        <p:nvSpPr>
          <p:cNvPr id="3" name="TextBox 2"/>
          <p:cNvSpPr txBox="1"/>
          <p:nvPr/>
        </p:nvSpPr>
        <p:spPr>
          <a:xfrm>
            <a:off x="400607" y="2776860"/>
            <a:ext cx="8519865" cy="2308324"/>
          </a:xfrm>
          <a:prstGeom prst="rect">
            <a:avLst/>
          </a:prstGeom>
          <a:noFill/>
        </p:spPr>
        <p:txBody>
          <a:bodyPr wrap="square" rtlCol="0">
            <a:spAutoFit/>
          </a:bodyPr>
          <a:lstStyle/>
          <a:p>
            <a:r>
              <a:rPr lang="en-AU" sz="3600" dirty="0">
                <a:solidFill>
                  <a:prstClr val="black"/>
                </a:solidFill>
              </a:rPr>
              <a:t>Quote from Mary </a:t>
            </a:r>
            <a:r>
              <a:rPr lang="en-AU" sz="3600" dirty="0" err="1">
                <a:solidFill>
                  <a:prstClr val="black"/>
                </a:solidFill>
              </a:rPr>
              <a:t>MacKillop</a:t>
            </a:r>
            <a:r>
              <a:rPr lang="en-AU" sz="3600" dirty="0">
                <a:solidFill>
                  <a:prstClr val="black"/>
                </a:solidFill>
              </a:rPr>
              <a:t> on Mission to her last breath by </a:t>
            </a:r>
            <a:r>
              <a:rPr lang="en-AU" sz="3600" dirty="0" err="1">
                <a:solidFill>
                  <a:prstClr val="black"/>
                </a:solidFill>
              </a:rPr>
              <a:t>Shiela</a:t>
            </a:r>
            <a:r>
              <a:rPr lang="en-AU" sz="3600" dirty="0">
                <a:solidFill>
                  <a:prstClr val="black"/>
                </a:solidFill>
              </a:rPr>
              <a:t> </a:t>
            </a:r>
            <a:r>
              <a:rPr lang="en-AU" sz="3600" dirty="0" err="1">
                <a:solidFill>
                  <a:prstClr val="black"/>
                </a:solidFill>
              </a:rPr>
              <a:t>McCreanor</a:t>
            </a:r>
            <a:r>
              <a:rPr lang="en-AU" sz="3600" dirty="0">
                <a:solidFill>
                  <a:prstClr val="black"/>
                </a:solidFill>
              </a:rPr>
              <a:t> RSJ page 49</a:t>
            </a:r>
          </a:p>
          <a:p>
            <a:r>
              <a:rPr lang="en-AU" sz="3600" dirty="0" smtClean="0">
                <a:solidFill>
                  <a:prstClr val="black"/>
                </a:solidFill>
              </a:rPr>
              <a:t>Quotes from MMK writing about Joseph</a:t>
            </a:r>
            <a:endParaRPr lang="en-AU" sz="3600" dirty="0">
              <a:solidFill>
                <a:prstClr val="black"/>
              </a:solidFill>
            </a:endParaRPr>
          </a:p>
        </p:txBody>
      </p:sp>
      <p:sp>
        <p:nvSpPr>
          <p:cNvPr id="7" name="Rectangle 6"/>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1" name="TextBox 10"/>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43" y="1484784"/>
            <a:ext cx="1207705" cy="1295172"/>
          </a:xfrm>
          <a:prstGeom prst="rect">
            <a:avLst/>
          </a:prstGeom>
        </p:spPr>
      </p:pic>
    </p:spTree>
    <p:extLst>
      <p:ext uri="{BB962C8B-B14F-4D97-AF65-F5344CB8AC3E}">
        <p14:creationId xmlns:p14="http://schemas.microsoft.com/office/powerpoint/2010/main" val="281829976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sp>
        <p:nvSpPr>
          <p:cNvPr id="3" name="Rectangle 2"/>
          <p:cNvSpPr/>
          <p:nvPr/>
        </p:nvSpPr>
        <p:spPr>
          <a:xfrm>
            <a:off x="272413" y="2600403"/>
            <a:ext cx="8686800" cy="3569567"/>
          </a:xfrm>
          <a:prstGeom prst="rect">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effectLst>
            <a:softEdge rad="127000"/>
          </a:effectLst>
        </p:spPr>
        <p:txBody>
          <a:bodyPr wrap="square">
            <a:spAutoFit/>
          </a:bodyPr>
          <a:lstStyle/>
          <a:p>
            <a:r>
              <a:rPr lang="en-AU" sz="2800" b="1" dirty="0" smtClean="0">
                <a:solidFill>
                  <a:prstClr val="black"/>
                </a:solidFill>
              </a:rPr>
              <a:t>Reading and Reflection</a:t>
            </a:r>
            <a:endParaRPr lang="en-AU" sz="2800" dirty="0">
              <a:solidFill>
                <a:prstClr val="black"/>
              </a:solidFill>
            </a:endParaRPr>
          </a:p>
          <a:p>
            <a:r>
              <a:rPr lang="en-AU" sz="2800" dirty="0">
                <a:solidFill>
                  <a:prstClr val="black"/>
                </a:solidFill>
              </a:rPr>
              <a:t>The Vocation and mission of Joseph and Mary – Paul Molinari and Anne Hennessy </a:t>
            </a:r>
            <a:r>
              <a:rPr lang="en-AU" sz="2800" dirty="0" err="1">
                <a:solidFill>
                  <a:prstClr val="black"/>
                </a:solidFill>
              </a:rPr>
              <a:t>pg</a:t>
            </a:r>
            <a:r>
              <a:rPr lang="en-AU" sz="2800" dirty="0">
                <a:solidFill>
                  <a:prstClr val="black"/>
                </a:solidFill>
              </a:rPr>
              <a:t> 12 </a:t>
            </a:r>
            <a:r>
              <a:rPr lang="en-AU" sz="2800" dirty="0" smtClean="0">
                <a:solidFill>
                  <a:prstClr val="black"/>
                </a:solidFill>
              </a:rPr>
              <a:t>(“In the Spirit of Joseph”- Mary </a:t>
            </a:r>
            <a:r>
              <a:rPr lang="en-AU" sz="2800" dirty="0" err="1" smtClean="0">
                <a:solidFill>
                  <a:prstClr val="black"/>
                </a:solidFill>
              </a:rPr>
              <a:t>Cresp</a:t>
            </a:r>
            <a:r>
              <a:rPr lang="en-AU" sz="2800" dirty="0" smtClean="0">
                <a:solidFill>
                  <a:prstClr val="black"/>
                </a:solidFill>
              </a:rPr>
              <a:t> </a:t>
            </a:r>
            <a:r>
              <a:rPr lang="en-AU" sz="2800" dirty="0">
                <a:solidFill>
                  <a:prstClr val="black"/>
                </a:solidFill>
              </a:rPr>
              <a:t>p42</a:t>
            </a:r>
            <a:r>
              <a:rPr lang="en-AU" sz="2800" dirty="0" smtClean="0">
                <a:solidFill>
                  <a:prstClr val="black"/>
                </a:solidFill>
              </a:rPr>
              <a:t>)</a:t>
            </a:r>
          </a:p>
          <a:p>
            <a:r>
              <a:rPr lang="en-AU" sz="2800" dirty="0" smtClean="0">
                <a:solidFill>
                  <a:prstClr val="black"/>
                </a:solidFill>
              </a:rPr>
              <a:t>Reflect </a:t>
            </a:r>
            <a:r>
              <a:rPr lang="en-AU" sz="2800" dirty="0">
                <a:solidFill>
                  <a:prstClr val="black"/>
                </a:solidFill>
              </a:rPr>
              <a:t>on times you have experienced this tension between law and Spirit and what influenced your decision making.</a:t>
            </a:r>
          </a:p>
          <a:p>
            <a:pPr marL="457200">
              <a:lnSpc>
                <a:spcPct val="107000"/>
              </a:lnSpc>
            </a:pPr>
            <a:endParaRPr lang="en-AU" sz="2800" dirty="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413" y="1468962"/>
            <a:ext cx="808910" cy="982151"/>
          </a:xfrm>
          <a:prstGeom prst="rect">
            <a:avLst/>
          </a:prstGeom>
        </p:spPr>
      </p:pic>
      <p:sp>
        <p:nvSpPr>
          <p:cNvPr id="7" name="Rectangle 6"/>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0" name="TextBox 9"/>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1" name="TextBox 10"/>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Tree>
    <p:extLst>
      <p:ext uri="{BB962C8B-B14F-4D97-AF65-F5344CB8AC3E}">
        <p14:creationId xmlns:p14="http://schemas.microsoft.com/office/powerpoint/2010/main" val="3478721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195943" y="101601"/>
            <a:ext cx="8752115" cy="872522"/>
            <a:chOff x="261258" y="101600"/>
            <a:chExt cx="11669486" cy="872522"/>
          </a:xfrm>
        </p:grpSpPr>
        <p:sp>
          <p:nvSpPr>
            <p:cNvPr id="4" name="Rectangle 3"/>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261258" y="143125"/>
              <a:ext cx="6487885" cy="830997"/>
            </a:xfrm>
            <a:prstGeom prst="rect">
              <a:avLst/>
            </a:prstGeom>
            <a:noFill/>
          </p:spPr>
          <p:txBody>
            <a:bodyPr wrap="square" rtlCol="0">
              <a:spAutoFit/>
            </a:bodyPr>
            <a:lstStyle/>
            <a:p>
              <a:r>
                <a:rPr lang="en-AU" sz="2400" b="1" dirty="0" smtClean="0"/>
                <a:t>Module 1: </a:t>
              </a:r>
              <a:r>
                <a:rPr lang="en-AU" sz="2400" b="1" dirty="0" err="1"/>
                <a:t>Josephite</a:t>
              </a:r>
              <a:r>
                <a:rPr lang="en-AU" sz="2400" b="1" dirty="0"/>
                <a:t> </a:t>
              </a:r>
              <a:r>
                <a:rPr lang="en-AU" sz="2400" b="1" dirty="0" smtClean="0"/>
                <a:t>Charism/Values/Ethos</a:t>
              </a:r>
              <a:endParaRPr lang="en-AU" b="1" dirty="0"/>
            </a:p>
          </p:txBody>
        </p:sp>
        <p:sp>
          <p:nvSpPr>
            <p:cNvPr id="6" name="TextBox 5"/>
            <p:cNvSpPr txBox="1"/>
            <p:nvPr/>
          </p:nvSpPr>
          <p:spPr>
            <a:xfrm>
              <a:off x="8688288" y="294474"/>
              <a:ext cx="2923137" cy="523220"/>
            </a:xfrm>
            <a:prstGeom prst="rect">
              <a:avLst/>
            </a:prstGeom>
            <a:noFill/>
          </p:spPr>
          <p:txBody>
            <a:bodyPr wrap="square" rtlCol="0">
              <a:spAutoFit/>
            </a:bodyPr>
            <a:lstStyle/>
            <a:p>
              <a:r>
                <a:rPr lang="en-AU" sz="2800" dirty="0" smtClean="0"/>
                <a:t>Introduction</a:t>
              </a:r>
              <a:endParaRPr lang="en-AU" sz="2800" dirty="0"/>
            </a:p>
          </p:txBody>
        </p:sp>
      </p:grpSp>
      <p:sp>
        <p:nvSpPr>
          <p:cNvPr id="7" name="TextBox 6"/>
          <p:cNvSpPr txBox="1"/>
          <p:nvPr/>
        </p:nvSpPr>
        <p:spPr>
          <a:xfrm>
            <a:off x="393660" y="2377098"/>
            <a:ext cx="6934200" cy="4093428"/>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28575">
            <a:solidFill>
              <a:schemeClr val="accent4">
                <a:lumMod val="75000"/>
              </a:schemeClr>
            </a:solidFill>
          </a:ln>
        </p:spPr>
        <p:txBody>
          <a:bodyPr wrap="square" rtlCol="0">
            <a:spAutoFit/>
          </a:bodyPr>
          <a:lstStyle/>
          <a:p>
            <a:pPr algn="ctr"/>
            <a:r>
              <a:rPr lang="en-US" sz="2800" dirty="0"/>
              <a:t>We are invited to walk together contemplatively with open eyes, attentive to the violence and beauty, the wonder and heartache, the desolation and radiance in ourselves and beyond</a:t>
            </a:r>
            <a:r>
              <a:rPr lang="en-US" sz="2800" dirty="0" smtClean="0"/>
              <a:t>.</a:t>
            </a:r>
          </a:p>
          <a:p>
            <a:pPr algn="ctr"/>
            <a:endParaRPr lang="en-AU" sz="2800" dirty="0"/>
          </a:p>
          <a:p>
            <a:pPr algn="ctr"/>
            <a:r>
              <a:rPr lang="en-US" sz="2800" dirty="0"/>
              <a:t>We hear the cry of Earth, the cry of children.</a:t>
            </a:r>
            <a:endParaRPr lang="en-AU" sz="2800" dirty="0"/>
          </a:p>
          <a:p>
            <a:pPr algn="ctr"/>
            <a:r>
              <a:rPr lang="en-US" sz="2800" dirty="0"/>
              <a:t>We feel humanity diminished.</a:t>
            </a:r>
            <a:endParaRPr lang="en-AU" sz="2800" dirty="0"/>
          </a:p>
          <a:p>
            <a:pPr algn="ctr"/>
            <a:endParaRPr lang="en-AU" sz="3600" dirty="0"/>
          </a:p>
        </p:txBody>
      </p:sp>
      <p:sp>
        <p:nvSpPr>
          <p:cNvPr id="8" name="Rectangle 7"/>
          <p:cNvSpPr/>
          <p:nvPr/>
        </p:nvSpPr>
        <p:spPr>
          <a:xfrm>
            <a:off x="6281867" y="6466965"/>
            <a:ext cx="2661049" cy="369332"/>
          </a:xfrm>
          <a:prstGeom prst="rect">
            <a:avLst/>
          </a:prstGeom>
        </p:spPr>
        <p:txBody>
          <a:bodyPr wrap="none">
            <a:spAutoFit/>
          </a:bodyPr>
          <a:lstStyle/>
          <a:p>
            <a:r>
              <a:rPr lang="en-AU" dirty="0"/>
              <a:t>26</a:t>
            </a:r>
            <a:r>
              <a:rPr lang="en-AU" baseline="30000" dirty="0"/>
              <a:t>th</a:t>
            </a:r>
            <a:r>
              <a:rPr lang="en-AU" dirty="0"/>
              <a:t> General Chapter 2013</a:t>
            </a:r>
          </a:p>
        </p:txBody>
      </p:sp>
      <p:pic>
        <p:nvPicPr>
          <p:cNvPr id="9" name="Picture 8"/>
          <p:cNvPicPr/>
          <p:nvPr/>
        </p:nvPicPr>
        <p:blipFill>
          <a:blip r:embed="rId3"/>
          <a:stretch>
            <a:fillRect/>
          </a:stretch>
        </p:blipFill>
        <p:spPr>
          <a:xfrm>
            <a:off x="6660232" y="985093"/>
            <a:ext cx="2287826" cy="2155875"/>
          </a:xfrm>
          <a:prstGeom prst="rect">
            <a:avLst/>
          </a:prstGeom>
          <a:effectLst>
            <a:softEdge rad="127000"/>
          </a:effectLst>
        </p:spPr>
      </p:pic>
      <p:sp>
        <p:nvSpPr>
          <p:cNvPr id="10" name="TextBox 9"/>
          <p:cNvSpPr txBox="1"/>
          <p:nvPr/>
        </p:nvSpPr>
        <p:spPr>
          <a:xfrm>
            <a:off x="207363" y="6455113"/>
            <a:ext cx="7306795" cy="369332"/>
          </a:xfrm>
          <a:prstGeom prst="rect">
            <a:avLst/>
          </a:prstGeom>
          <a:noFill/>
        </p:spPr>
        <p:txBody>
          <a:bodyPr wrap="square" rtlCol="0">
            <a:spAutoFit/>
          </a:bodyPr>
          <a:lstStyle/>
          <a:p>
            <a:r>
              <a:rPr lang="en-AU" dirty="0" smtClean="0"/>
              <a:t>Image: Kenise Neill RSJ used with permission  Sisters of St Joseph</a:t>
            </a:r>
            <a:endParaRPr lang="en-AU" dirty="0"/>
          </a:p>
        </p:txBody>
      </p:sp>
    </p:spTree>
    <p:extLst>
      <p:ext uri="{BB962C8B-B14F-4D97-AF65-F5344CB8AC3E}">
        <p14:creationId xmlns:p14="http://schemas.microsoft.com/office/powerpoint/2010/main" val="34937404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8601" y="194140"/>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8" name="TextBox 7"/>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9" name="TextBox 8"/>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
        <p:nvSpPr>
          <p:cNvPr id="3" name="Rectangle 2"/>
          <p:cNvSpPr/>
          <p:nvPr/>
        </p:nvSpPr>
        <p:spPr>
          <a:xfrm>
            <a:off x="971600" y="1485502"/>
            <a:ext cx="4680520" cy="5262979"/>
          </a:xfrm>
          <a:prstGeom prst="rect">
            <a:avLst/>
          </a:prstGeom>
          <a:solidFill>
            <a:schemeClr val="accent6">
              <a:lumMod val="40000"/>
              <a:lumOff val="60000"/>
            </a:schemeClr>
          </a:solidFill>
        </p:spPr>
        <p:txBody>
          <a:bodyPr wrap="square">
            <a:spAutoFit/>
          </a:bodyPr>
          <a:lstStyle/>
          <a:p>
            <a:r>
              <a:rPr lang="en-AU" sz="2400" b="1" dirty="0">
                <a:solidFill>
                  <a:prstClr val="black"/>
                </a:solidFill>
              </a:rPr>
              <a:t>Questions for reflection</a:t>
            </a:r>
            <a:endParaRPr lang="en-AU" sz="2400" dirty="0">
              <a:solidFill>
                <a:prstClr val="black"/>
              </a:solidFill>
            </a:endParaRPr>
          </a:p>
          <a:p>
            <a:r>
              <a:rPr lang="en-AU" sz="2400" dirty="0" smtClean="0">
                <a:solidFill>
                  <a:prstClr val="black"/>
                </a:solidFill>
              </a:rPr>
              <a:t>(Attending the spiritual moment)</a:t>
            </a:r>
          </a:p>
          <a:p>
            <a:r>
              <a:rPr lang="en-AU" sz="2400" dirty="0" smtClean="0">
                <a:solidFill>
                  <a:prstClr val="black"/>
                </a:solidFill>
              </a:rPr>
              <a:t>Reflecting </a:t>
            </a:r>
            <a:r>
              <a:rPr lang="en-AU" sz="2400" dirty="0">
                <a:solidFill>
                  <a:prstClr val="black"/>
                </a:solidFill>
              </a:rPr>
              <a:t>on St Joseph, what is my response? And what is that about?</a:t>
            </a:r>
          </a:p>
          <a:p>
            <a:r>
              <a:rPr lang="en-AU" sz="2400" dirty="0">
                <a:solidFill>
                  <a:prstClr val="black"/>
                </a:solidFill>
              </a:rPr>
              <a:t>How does it feel</a:t>
            </a:r>
            <a:r>
              <a:rPr lang="en-AU" sz="2400" dirty="0" smtClean="0">
                <a:solidFill>
                  <a:prstClr val="black"/>
                </a:solidFill>
              </a:rPr>
              <a:t>?</a:t>
            </a:r>
          </a:p>
          <a:p>
            <a:endParaRPr lang="en-AU" sz="2400" dirty="0">
              <a:solidFill>
                <a:prstClr val="black"/>
              </a:solidFill>
            </a:endParaRPr>
          </a:p>
          <a:p>
            <a:r>
              <a:rPr lang="en-AU" sz="2400" dirty="0">
                <a:solidFill>
                  <a:prstClr val="black"/>
                </a:solidFill>
              </a:rPr>
              <a:t>Is there an image that describes my feelings</a:t>
            </a:r>
            <a:r>
              <a:rPr lang="en-AU" sz="2400" dirty="0" smtClean="0">
                <a:solidFill>
                  <a:prstClr val="black"/>
                </a:solidFill>
              </a:rPr>
              <a:t>?</a:t>
            </a:r>
          </a:p>
          <a:p>
            <a:endParaRPr lang="en-AU" sz="2400" dirty="0">
              <a:solidFill>
                <a:prstClr val="black"/>
              </a:solidFill>
            </a:endParaRPr>
          </a:p>
          <a:p>
            <a:r>
              <a:rPr lang="en-AU" sz="2400" dirty="0">
                <a:solidFill>
                  <a:prstClr val="black"/>
                </a:solidFill>
              </a:rPr>
              <a:t>Is there any aspect of St Joseph that relates to my life? In what ways</a:t>
            </a:r>
            <a:r>
              <a:rPr lang="en-AU" sz="2400" dirty="0" smtClean="0">
                <a:solidFill>
                  <a:prstClr val="black"/>
                </a:solidFill>
              </a:rPr>
              <a:t>?</a:t>
            </a:r>
          </a:p>
          <a:p>
            <a:endParaRPr lang="en-AU" sz="2400" dirty="0">
              <a:solidFill>
                <a:prstClr val="black"/>
              </a:solidFill>
            </a:endParaRPr>
          </a:p>
          <a:p>
            <a:r>
              <a:rPr lang="en-AU" sz="2400" dirty="0" smtClean="0">
                <a:solidFill>
                  <a:prstClr val="black"/>
                </a:solidFill>
              </a:rPr>
              <a:t>Write a poem or prayer or a visual response.</a:t>
            </a:r>
            <a:endParaRPr lang="en-AU" sz="2400"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1484784"/>
            <a:ext cx="3289649" cy="4824536"/>
          </a:xfrm>
          <a:prstGeom prst="rect">
            <a:avLst/>
          </a:prstGeom>
        </p:spPr>
      </p:pic>
      <p:sp>
        <p:nvSpPr>
          <p:cNvPr id="4" name="TextBox 3"/>
          <p:cNvSpPr txBox="1"/>
          <p:nvPr/>
        </p:nvSpPr>
        <p:spPr>
          <a:xfrm>
            <a:off x="4572000" y="6309320"/>
            <a:ext cx="4608512" cy="369332"/>
          </a:xfrm>
          <a:prstGeom prst="rect">
            <a:avLst/>
          </a:prstGeom>
          <a:noFill/>
        </p:spPr>
        <p:txBody>
          <a:bodyPr wrap="square" rtlCol="0">
            <a:spAutoFit/>
          </a:bodyPr>
          <a:lstStyle/>
          <a:p>
            <a:r>
              <a:rPr lang="en-AU" dirty="0">
                <a:solidFill>
                  <a:prstClr val="black"/>
                </a:solidFill>
              </a:rPr>
              <a:t>(Patrick O </a:t>
            </a:r>
            <a:r>
              <a:rPr lang="en-AU" dirty="0" err="1">
                <a:solidFill>
                  <a:prstClr val="black"/>
                </a:solidFill>
              </a:rPr>
              <a:t>Carrigan</a:t>
            </a:r>
            <a:r>
              <a:rPr lang="en-AU" dirty="0">
                <a:solidFill>
                  <a:prstClr val="black"/>
                </a:solidFill>
              </a:rPr>
              <a:t> MSC used with permission</a:t>
            </a:r>
            <a:r>
              <a:rPr lang="en-AU" dirty="0" smtClean="0">
                <a:solidFill>
                  <a:prstClr val="black"/>
                </a:solidFill>
              </a:rPr>
              <a:t>)</a:t>
            </a:r>
            <a:endParaRPr lang="en-AU" sz="2000" dirty="0">
              <a:solidFill>
                <a:prstClr val="black"/>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5" y="1500673"/>
            <a:ext cx="808910" cy="982151"/>
          </a:xfrm>
          <a:prstGeom prst="rect">
            <a:avLst/>
          </a:prstGeom>
        </p:spPr>
      </p:pic>
    </p:spTree>
    <p:extLst>
      <p:ext uri="{BB962C8B-B14F-4D97-AF65-F5344CB8AC3E}">
        <p14:creationId xmlns:p14="http://schemas.microsoft.com/office/powerpoint/2010/main" val="11445550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33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Rectangle 1"/>
          <p:cNvSpPr/>
          <p:nvPr/>
        </p:nvSpPr>
        <p:spPr>
          <a:xfrm>
            <a:off x="228601" y="116632"/>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8" name="TextBox 7"/>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9" name="TextBox 8"/>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
        <p:nvSpPr>
          <p:cNvPr id="3" name="Rectangle 2"/>
          <p:cNvSpPr/>
          <p:nvPr/>
        </p:nvSpPr>
        <p:spPr>
          <a:xfrm>
            <a:off x="53753" y="1408217"/>
            <a:ext cx="9036495" cy="5262979"/>
          </a:xfrm>
          <a:prstGeom prst="rect">
            <a:avLst/>
          </a:prstGeom>
          <a:solidFill>
            <a:schemeClr val="accent6">
              <a:lumMod val="20000"/>
              <a:lumOff val="80000"/>
            </a:schemeClr>
          </a:solidFill>
        </p:spPr>
        <p:txBody>
          <a:bodyPr wrap="square">
            <a:spAutoFit/>
          </a:bodyPr>
          <a:lstStyle/>
          <a:p>
            <a:r>
              <a:rPr lang="en-AU" sz="2800" b="1" dirty="0">
                <a:solidFill>
                  <a:prstClr val="black"/>
                </a:solidFill>
              </a:rPr>
              <a:t>Something to pursue if you have an interest</a:t>
            </a:r>
            <a:endParaRPr lang="en-AU" sz="2800" dirty="0">
              <a:solidFill>
                <a:prstClr val="black"/>
              </a:solidFill>
            </a:endParaRPr>
          </a:p>
          <a:p>
            <a:r>
              <a:rPr lang="en-AU" sz="2400" dirty="0">
                <a:solidFill>
                  <a:prstClr val="black"/>
                </a:solidFill>
              </a:rPr>
              <a:t>The Vocation and mission of Joseph and Mary – Paul Molinari and Anne Hennessy</a:t>
            </a:r>
          </a:p>
          <a:p>
            <a:r>
              <a:rPr lang="en-AU" sz="2400" dirty="0">
                <a:solidFill>
                  <a:prstClr val="black"/>
                </a:solidFill>
              </a:rPr>
              <a:t>The Spirit of Joseph- Mary </a:t>
            </a:r>
            <a:r>
              <a:rPr lang="en-AU" sz="2400" dirty="0" err="1">
                <a:solidFill>
                  <a:prstClr val="black"/>
                </a:solidFill>
              </a:rPr>
              <a:t>Cresp</a:t>
            </a:r>
            <a:endParaRPr lang="en-AU" sz="2400" dirty="0">
              <a:solidFill>
                <a:prstClr val="black"/>
              </a:solidFill>
            </a:endParaRPr>
          </a:p>
          <a:p>
            <a:r>
              <a:rPr lang="en-AU" sz="2400" dirty="0">
                <a:solidFill>
                  <a:prstClr val="black"/>
                </a:solidFill>
              </a:rPr>
              <a:t>Write a prayer to St Joseph</a:t>
            </a:r>
          </a:p>
          <a:p>
            <a:r>
              <a:rPr lang="en-AU" sz="2400" dirty="0">
                <a:solidFill>
                  <a:prstClr val="black"/>
                </a:solidFill>
              </a:rPr>
              <a:t>Ask a school or organisation that has chosen St Joseph as their patron how that is expressed in their organisation?</a:t>
            </a:r>
          </a:p>
          <a:p>
            <a:r>
              <a:rPr lang="en-AU" sz="2400" dirty="0">
                <a:solidFill>
                  <a:prstClr val="black"/>
                </a:solidFill>
              </a:rPr>
              <a:t>Movie length movie Joseph of Nazareth </a:t>
            </a:r>
            <a:r>
              <a:rPr lang="en-AU" sz="2800" u="sng" dirty="0">
                <a:solidFill>
                  <a:prstClr val="black"/>
                </a:solidFill>
                <a:hlinkClick r:id="rId2"/>
              </a:rPr>
              <a:t>https://</a:t>
            </a:r>
            <a:r>
              <a:rPr lang="en-AU" sz="2800" u="sng" dirty="0" smtClean="0">
                <a:solidFill>
                  <a:prstClr val="black"/>
                </a:solidFill>
                <a:hlinkClick r:id="rId2"/>
              </a:rPr>
              <a:t>www.youtube.com/watch?v=L70K_kWwLmY</a:t>
            </a:r>
            <a:endParaRPr lang="en-AU" sz="2800" dirty="0">
              <a:solidFill>
                <a:prstClr val="black"/>
              </a:solidFill>
            </a:endParaRPr>
          </a:p>
          <a:p>
            <a:r>
              <a:rPr lang="en-AU" sz="2800" dirty="0" smtClean="0">
                <a:solidFill>
                  <a:prstClr val="black"/>
                </a:solidFill>
              </a:rPr>
              <a:t>Video clips – see below</a:t>
            </a:r>
          </a:p>
          <a:p>
            <a:r>
              <a:rPr lang="en-AU" sz="2800" dirty="0" smtClean="0">
                <a:solidFill>
                  <a:prstClr val="black"/>
                </a:solidFill>
              </a:rPr>
              <a:t>Pope Francis and </a:t>
            </a:r>
            <a:r>
              <a:rPr lang="en-AU" sz="2800" dirty="0">
                <a:solidFill>
                  <a:prstClr val="black"/>
                </a:solidFill>
              </a:rPr>
              <a:t>St Joseph </a:t>
            </a:r>
            <a:r>
              <a:rPr lang="en-AU" sz="2800" dirty="0">
                <a:solidFill>
                  <a:prstClr val="black"/>
                </a:solidFill>
                <a:hlinkClick r:id="rId3"/>
              </a:rPr>
              <a:t>http://en.radiovaticana.va/news/2015/04/30/pope_francis_saint_joseph_and_the_dignity_of_labour_/</a:t>
            </a:r>
            <a:r>
              <a:rPr lang="en-AU" sz="2800" dirty="0" smtClean="0">
                <a:solidFill>
                  <a:prstClr val="black"/>
                </a:solidFill>
                <a:hlinkClick r:id="rId3"/>
              </a:rPr>
              <a:t>1140861</a:t>
            </a:r>
            <a:r>
              <a:rPr lang="en-AU" sz="2800" dirty="0" smtClean="0">
                <a:solidFill>
                  <a:prstClr val="black"/>
                </a:solidFill>
              </a:rPr>
              <a:t> </a:t>
            </a:r>
            <a:endParaRPr lang="en-AU" sz="2800" dirty="0">
              <a:solidFill>
                <a:prstClr val="black"/>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966" y="4065737"/>
            <a:ext cx="959395" cy="1279194"/>
          </a:xfrm>
          <a:prstGeom prst="rect">
            <a:avLst/>
          </a:prstGeom>
        </p:spPr>
      </p:pic>
    </p:spTree>
    <p:extLst>
      <p:ext uri="{BB962C8B-B14F-4D97-AF65-F5344CB8AC3E}">
        <p14:creationId xmlns:p14="http://schemas.microsoft.com/office/powerpoint/2010/main" val="16415549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ctangle 1"/>
          <p:cNvSpPr/>
          <p:nvPr/>
        </p:nvSpPr>
        <p:spPr>
          <a:xfrm>
            <a:off x="228601" y="232229"/>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8" name="TextBox 7"/>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9" name="TextBox 8"/>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
        <p:nvSpPr>
          <p:cNvPr id="3" name="Rectangle 2"/>
          <p:cNvSpPr/>
          <p:nvPr/>
        </p:nvSpPr>
        <p:spPr>
          <a:xfrm>
            <a:off x="4605408" y="6102415"/>
            <a:ext cx="3441233" cy="584775"/>
          </a:xfrm>
          <a:prstGeom prst="rect">
            <a:avLst/>
          </a:prstGeom>
        </p:spPr>
        <p:txBody>
          <a:bodyPr wrap="square">
            <a:spAutoFit/>
          </a:bodyPr>
          <a:lstStyle/>
          <a:p>
            <a:r>
              <a:rPr lang="en-AU" sz="3200" dirty="0" smtClean="0">
                <a:solidFill>
                  <a:prstClr val="black"/>
                </a:solidFill>
              </a:rPr>
              <a:t>The </a:t>
            </a:r>
            <a:r>
              <a:rPr lang="en-AU" sz="3200" dirty="0">
                <a:solidFill>
                  <a:prstClr val="black"/>
                </a:solidFill>
              </a:rPr>
              <a:t>life of </a:t>
            </a:r>
            <a:r>
              <a:rPr lang="en-AU" sz="3200" dirty="0" smtClean="0">
                <a:solidFill>
                  <a:prstClr val="black"/>
                </a:solidFill>
              </a:rPr>
              <a:t>Joseph</a:t>
            </a:r>
            <a:endParaRPr lang="en-AU" sz="3200" dirty="0">
              <a:solidFill>
                <a:prstClr val="black"/>
              </a:solidFill>
              <a:ea typeface="Calibri" panose="020F0502020204030204" pitchFamily="34" charset="0"/>
              <a:cs typeface="Times New Roman" panose="02020603050405020304" pitchFamily="18" charset="0"/>
            </a:endParaRPr>
          </a:p>
        </p:txBody>
      </p:sp>
      <p:pic>
        <p:nvPicPr>
          <p:cNvPr id="6" name="Picture 5">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1585867"/>
            <a:ext cx="728572" cy="971429"/>
          </a:xfrm>
          <a:prstGeom prst="rect">
            <a:avLst/>
          </a:prstGeom>
        </p:spPr>
      </p:pic>
      <p:pic>
        <p:nvPicPr>
          <p:cNvPr id="4" name="cknx7GOREsA"/>
          <p:cNvPicPr>
            <a:picLocks noRot="1" noChangeAspect="1"/>
          </p:cNvPicPr>
          <p:nvPr>
            <a:videoFile r:link="rId1"/>
            <p:extLst>
              <p:ext uri="{DAA4B4D4-6D71-4841-9C94-3DE7FCFB9230}">
                <p14:media xmlns:p14="http://schemas.microsoft.com/office/powerpoint/2010/main" r:link="rId2"/>
              </p:ext>
            </p:extLst>
          </p:nvPr>
        </p:nvPicPr>
        <p:blipFill>
          <a:blip r:embed="rId7"/>
          <a:stretch>
            <a:fillRect/>
          </a:stretch>
        </p:blipFill>
        <p:spPr>
          <a:xfrm>
            <a:off x="1517916" y="1916832"/>
            <a:ext cx="6528725" cy="3672408"/>
          </a:xfrm>
          <a:prstGeom prst="rect">
            <a:avLst/>
          </a:prstGeom>
        </p:spPr>
      </p:pic>
      <p:sp>
        <p:nvSpPr>
          <p:cNvPr id="5" name="TextBox 4"/>
          <p:cNvSpPr txBox="1"/>
          <p:nvPr/>
        </p:nvSpPr>
        <p:spPr>
          <a:xfrm>
            <a:off x="683568" y="6127215"/>
            <a:ext cx="2304256" cy="369332"/>
          </a:xfrm>
          <a:prstGeom prst="rect">
            <a:avLst/>
          </a:prstGeom>
          <a:noFill/>
        </p:spPr>
        <p:txBody>
          <a:bodyPr wrap="square" rtlCol="0">
            <a:spAutoFit/>
          </a:bodyPr>
          <a:lstStyle/>
          <a:p>
            <a:r>
              <a:rPr lang="en-AU" dirty="0" smtClean="0">
                <a:solidFill>
                  <a:prstClr val="black"/>
                </a:solidFill>
              </a:rPr>
              <a:t>(For MAC Computer)</a:t>
            </a:r>
            <a:endParaRPr lang="en-AU" dirty="0">
              <a:solidFill>
                <a:prstClr val="black"/>
              </a:solidFill>
            </a:endParaRPr>
          </a:p>
        </p:txBody>
      </p:sp>
    </p:spTree>
    <p:extLst>
      <p:ext uri="{BB962C8B-B14F-4D97-AF65-F5344CB8AC3E}">
        <p14:creationId xmlns:p14="http://schemas.microsoft.com/office/powerpoint/2010/main" val="37092882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path path="circle">
            <a:fillToRect l="100000" t="100000"/>
          </a:path>
        </a:gradFill>
        <a:effectLst/>
      </p:bgPr>
    </p:bg>
    <p:spTree>
      <p:nvGrpSpPr>
        <p:cNvPr id="1" name=""/>
        <p:cNvGrpSpPr/>
        <p:nvPr/>
      </p:nvGrpSpPr>
      <p:grpSpPr>
        <a:xfrm>
          <a:off x="0" y="0"/>
          <a:ext cx="0" cy="0"/>
          <a:chOff x="0" y="0"/>
          <a:chExt cx="0" cy="0"/>
        </a:xfrm>
      </p:grpSpPr>
      <p:sp>
        <p:nvSpPr>
          <p:cNvPr id="2" name="Rectangle 1"/>
          <p:cNvSpPr/>
          <p:nvPr/>
        </p:nvSpPr>
        <p:spPr>
          <a:xfrm>
            <a:off x="228601" y="232229"/>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8" name="TextBox 7"/>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9" name="TextBox 8"/>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P</a:t>
            </a:r>
            <a:r>
              <a:rPr lang="en-AU" sz="2800" dirty="0" smtClean="0">
                <a:solidFill>
                  <a:prstClr val="black"/>
                </a:solidFill>
              </a:rPr>
              <a:t>lace </a:t>
            </a:r>
            <a:r>
              <a:rPr lang="en-AU" sz="2800" dirty="0">
                <a:solidFill>
                  <a:prstClr val="black"/>
                </a:solidFill>
              </a:rPr>
              <a:t>of Joseph</a:t>
            </a:r>
          </a:p>
        </p:txBody>
      </p:sp>
      <p:sp>
        <p:nvSpPr>
          <p:cNvPr id="3" name="Rectangle 2"/>
          <p:cNvSpPr/>
          <p:nvPr/>
        </p:nvSpPr>
        <p:spPr>
          <a:xfrm>
            <a:off x="2843808" y="6043642"/>
            <a:ext cx="3441233" cy="584775"/>
          </a:xfrm>
          <a:prstGeom prst="rect">
            <a:avLst/>
          </a:prstGeom>
        </p:spPr>
        <p:txBody>
          <a:bodyPr wrap="square">
            <a:spAutoFit/>
          </a:bodyPr>
          <a:lstStyle/>
          <a:p>
            <a:r>
              <a:rPr lang="en-AU" sz="3200" dirty="0" smtClean="0">
                <a:solidFill>
                  <a:prstClr val="black"/>
                </a:solidFill>
              </a:rPr>
              <a:t>The </a:t>
            </a:r>
            <a:r>
              <a:rPr lang="en-AU" sz="3200" dirty="0">
                <a:solidFill>
                  <a:prstClr val="black"/>
                </a:solidFill>
              </a:rPr>
              <a:t>life of </a:t>
            </a:r>
            <a:r>
              <a:rPr lang="en-AU" sz="3200" dirty="0" smtClean="0">
                <a:solidFill>
                  <a:prstClr val="black"/>
                </a:solidFill>
              </a:rPr>
              <a:t>Joseph</a:t>
            </a:r>
            <a:endParaRPr lang="en-AU" sz="3200" dirty="0">
              <a:solidFill>
                <a:prstClr val="black"/>
              </a:solidFill>
              <a:ea typeface="Calibri" panose="020F0502020204030204" pitchFamily="34" charset="0"/>
              <a:cs typeface="Times New Roman" panose="02020603050405020304" pitchFamily="18" charset="0"/>
            </a:endParaRPr>
          </a:p>
        </p:txBody>
      </p:sp>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1585867"/>
            <a:ext cx="728572" cy="971429"/>
          </a:xfrm>
          <a:prstGeom prst="rect">
            <a:avLst/>
          </a:prstGeom>
        </p:spPr>
      </p:pic>
      <p:pic>
        <p:nvPicPr>
          <p:cNvPr id="4" name="cknx7GOREsA"/>
          <p:cNvPicPr>
            <a:picLocks noRot="1" noChangeAspect="1"/>
          </p:cNvPicPr>
          <p:nvPr>
            <a:videoFile r:link="rId1"/>
          </p:nvPr>
        </p:nvPicPr>
        <p:blipFill>
          <a:blip r:embed="rId6"/>
          <a:stretch>
            <a:fillRect/>
          </a:stretch>
        </p:blipFill>
        <p:spPr>
          <a:xfrm>
            <a:off x="1494220" y="1916832"/>
            <a:ext cx="6131866" cy="3449175"/>
          </a:xfrm>
          <a:prstGeom prst="rect">
            <a:avLst/>
          </a:prstGeom>
        </p:spPr>
      </p:pic>
      <p:sp>
        <p:nvSpPr>
          <p:cNvPr id="5" name="TextBox 4"/>
          <p:cNvSpPr txBox="1"/>
          <p:nvPr/>
        </p:nvSpPr>
        <p:spPr>
          <a:xfrm>
            <a:off x="1043608" y="5733256"/>
            <a:ext cx="1893916" cy="369332"/>
          </a:xfrm>
          <a:prstGeom prst="rect">
            <a:avLst/>
          </a:prstGeom>
          <a:noFill/>
        </p:spPr>
        <p:txBody>
          <a:bodyPr wrap="none" rtlCol="0">
            <a:spAutoFit/>
          </a:bodyPr>
          <a:lstStyle/>
          <a:p>
            <a:r>
              <a:rPr lang="en-NZ" dirty="0" smtClean="0"/>
              <a:t>[For PC computer]</a:t>
            </a:r>
            <a:endParaRPr lang="en-NZ" dirty="0"/>
          </a:p>
        </p:txBody>
      </p:sp>
    </p:spTree>
    <p:extLst>
      <p:ext uri="{BB962C8B-B14F-4D97-AF65-F5344CB8AC3E}">
        <p14:creationId xmlns:p14="http://schemas.microsoft.com/office/powerpoint/2010/main" val="27422255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Rectangle 1"/>
          <p:cNvSpPr/>
          <p:nvPr/>
        </p:nvSpPr>
        <p:spPr>
          <a:xfrm>
            <a:off x="261257" y="252083"/>
            <a:ext cx="8686800" cy="114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8" name="TextBox 7"/>
          <p:cNvSpPr txBox="1"/>
          <p:nvPr/>
        </p:nvSpPr>
        <p:spPr>
          <a:xfrm>
            <a:off x="261257" y="468643"/>
            <a:ext cx="3875314" cy="830997"/>
          </a:xfrm>
          <a:prstGeom prst="rect">
            <a:avLst/>
          </a:prstGeom>
          <a:noFill/>
        </p:spPr>
        <p:txBody>
          <a:bodyPr wrap="square" rtlCol="0">
            <a:spAutoFit/>
          </a:bodyPr>
          <a:lstStyle/>
          <a:p>
            <a:r>
              <a:rPr lang="en-AU" sz="2400" b="1" dirty="0" smtClean="0">
                <a:solidFill>
                  <a:prstClr val="black"/>
                </a:solidFill>
              </a:rPr>
              <a:t>Module 1 :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9" name="TextBox 8"/>
          <p:cNvSpPr txBox="1"/>
          <p:nvPr/>
        </p:nvSpPr>
        <p:spPr>
          <a:xfrm>
            <a:off x="6106883" y="348344"/>
            <a:ext cx="2558146" cy="954107"/>
          </a:xfrm>
          <a:prstGeom prst="rect">
            <a:avLst/>
          </a:prstGeom>
          <a:noFill/>
        </p:spPr>
        <p:txBody>
          <a:bodyPr wrap="square" rtlCol="0">
            <a:spAutoFit/>
          </a:bodyPr>
          <a:lstStyle/>
          <a:p>
            <a:pPr>
              <a:defRPr/>
            </a:pPr>
            <a:r>
              <a:rPr lang="en-AU" sz="2800" dirty="0">
                <a:solidFill>
                  <a:prstClr val="black"/>
                </a:solidFill>
              </a:rPr>
              <a:t>The </a:t>
            </a:r>
            <a:r>
              <a:rPr lang="en-AU" sz="2800" dirty="0" smtClean="0">
                <a:solidFill>
                  <a:prstClr val="black"/>
                </a:solidFill>
              </a:rPr>
              <a:t>Place </a:t>
            </a:r>
            <a:r>
              <a:rPr lang="en-AU" sz="2800" dirty="0">
                <a:solidFill>
                  <a:prstClr val="black"/>
                </a:solidFill>
              </a:rPr>
              <a:t>of Joseph</a:t>
            </a:r>
          </a:p>
        </p:txBody>
      </p:sp>
      <p:sp>
        <p:nvSpPr>
          <p:cNvPr id="3" name="Rectangle 2"/>
          <p:cNvSpPr/>
          <p:nvPr/>
        </p:nvSpPr>
        <p:spPr>
          <a:xfrm>
            <a:off x="263185" y="2060848"/>
            <a:ext cx="8686800" cy="3539430"/>
          </a:xfrm>
          <a:prstGeom prst="rect">
            <a:avLst/>
          </a:prstGeom>
          <a:solidFill>
            <a:schemeClr val="accent1">
              <a:lumMod val="60000"/>
              <a:lumOff val="40000"/>
            </a:schemeClr>
          </a:solidFill>
          <a:scene3d>
            <a:camera prst="orthographicFront"/>
            <a:lightRig rig="threePt" dir="t"/>
          </a:scene3d>
          <a:sp3d>
            <a:bevelT w="152400" h="50800" prst="softRound"/>
          </a:sp3d>
        </p:spPr>
        <p:txBody>
          <a:bodyPr wrap="square">
            <a:spAutoFit/>
          </a:bodyPr>
          <a:lstStyle/>
          <a:p>
            <a:r>
              <a:rPr lang="en-AU" sz="3200" dirty="0" smtClean="0">
                <a:solidFill>
                  <a:prstClr val="black"/>
                </a:solidFill>
              </a:rPr>
              <a:t>Check your understanding (optional)</a:t>
            </a:r>
          </a:p>
          <a:p>
            <a:r>
              <a:rPr lang="en-AU" sz="3200" dirty="0" smtClean="0">
                <a:solidFill>
                  <a:prstClr val="black"/>
                </a:solidFill>
              </a:rPr>
              <a:t>Scenarios and choose the </a:t>
            </a:r>
            <a:r>
              <a:rPr lang="en-AU" sz="3200" dirty="0" err="1" smtClean="0">
                <a:solidFill>
                  <a:prstClr val="black"/>
                </a:solidFill>
              </a:rPr>
              <a:t>Josephite</a:t>
            </a:r>
            <a:r>
              <a:rPr lang="en-AU" sz="3200" dirty="0" smtClean="0">
                <a:solidFill>
                  <a:prstClr val="black"/>
                </a:solidFill>
              </a:rPr>
              <a:t> response – multiple choice quiz</a:t>
            </a:r>
          </a:p>
          <a:p>
            <a:r>
              <a:rPr lang="en-AU" sz="3200" dirty="0" smtClean="0">
                <a:solidFill>
                  <a:prstClr val="black"/>
                </a:solidFill>
              </a:rPr>
              <a:t>Create presentation for your staff group or a colleague</a:t>
            </a:r>
          </a:p>
          <a:p>
            <a:r>
              <a:rPr lang="en-AU" sz="3200" dirty="0" smtClean="0">
                <a:solidFill>
                  <a:prstClr val="black"/>
                </a:solidFill>
              </a:rPr>
              <a:t>Create a visual representation of your learning</a:t>
            </a:r>
          </a:p>
          <a:p>
            <a:r>
              <a:rPr lang="en-AU" sz="3200" dirty="0" smtClean="0">
                <a:solidFill>
                  <a:prstClr val="black"/>
                </a:solidFill>
              </a:rPr>
              <a:t>Write a poem/song/prayer or psalm</a:t>
            </a:r>
            <a:endParaRPr lang="en-AU" sz="3200" dirty="0">
              <a:solidFill>
                <a:prstClr val="black"/>
              </a:solidFill>
            </a:endParaRPr>
          </a:p>
        </p:txBody>
      </p:sp>
      <p:sp>
        <p:nvSpPr>
          <p:cNvPr id="6" name="Action Button: Home 5">
            <a:hlinkClick r:id="rId2" action="ppaction://hlinksldjump" highlightClick="1"/>
          </p:cNvPr>
          <p:cNvSpPr/>
          <p:nvPr/>
        </p:nvSpPr>
        <p:spPr>
          <a:xfrm>
            <a:off x="7884368" y="5877272"/>
            <a:ext cx="1031033" cy="7920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0627" y="1468917"/>
            <a:ext cx="1103920" cy="1183862"/>
          </a:xfrm>
          <a:prstGeom prst="rect">
            <a:avLst/>
          </a:prstGeom>
        </p:spPr>
      </p:pic>
    </p:spTree>
    <p:extLst>
      <p:ext uri="{BB962C8B-B14F-4D97-AF65-F5344CB8AC3E}">
        <p14:creationId xmlns:p14="http://schemas.microsoft.com/office/powerpoint/2010/main" val="25771369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path path="circle">
            <a:fillToRect l="100000" t="100000"/>
          </a:path>
        </a:gradFill>
        <a:effectLst/>
      </p:bgPr>
    </p:bg>
    <p:spTree>
      <p:nvGrpSpPr>
        <p:cNvPr id="1" name=""/>
        <p:cNvGrpSpPr/>
        <p:nvPr/>
      </p:nvGrpSpPr>
      <p:grpSpPr>
        <a:xfrm>
          <a:off x="0" y="0"/>
          <a:ext cx="0" cy="0"/>
          <a:chOff x="0" y="0"/>
          <a:chExt cx="0" cy="0"/>
        </a:xfrm>
      </p:grpSpPr>
      <p:sp>
        <p:nvSpPr>
          <p:cNvPr id="3" name="TextBox 2"/>
          <p:cNvSpPr txBox="1"/>
          <p:nvPr/>
        </p:nvSpPr>
        <p:spPr>
          <a:xfrm>
            <a:off x="97972" y="1059543"/>
            <a:ext cx="3015343" cy="1754326"/>
          </a:xfrm>
          <a:prstGeom prst="rect">
            <a:avLst/>
          </a:prstGeom>
          <a:noFill/>
        </p:spPr>
        <p:txBody>
          <a:bodyPr wrap="square" rtlCol="0">
            <a:spAutoFit/>
          </a:bodyPr>
          <a:lstStyle/>
          <a:p>
            <a:endParaRPr lang="en-AU" dirty="0" smtClean="0">
              <a:solidFill>
                <a:prstClr val="black"/>
              </a:solidFill>
            </a:endParaRPr>
          </a:p>
          <a:p>
            <a:endParaRPr lang="en-AU" dirty="0" smtClean="0">
              <a:solidFill>
                <a:prstClr val="black"/>
              </a:solidFill>
            </a:endParaRPr>
          </a:p>
          <a:p>
            <a:endParaRPr lang="en-AU" dirty="0" smtClean="0">
              <a:solidFill>
                <a:prstClr val="black"/>
              </a:solidFill>
            </a:endParaRPr>
          </a:p>
          <a:p>
            <a:endParaRPr lang="en-AU" dirty="0">
              <a:solidFill>
                <a:prstClr val="black"/>
              </a:solidFill>
            </a:endParaRPr>
          </a:p>
          <a:p>
            <a:endParaRPr lang="en-AU" dirty="0">
              <a:solidFill>
                <a:prstClr val="black"/>
              </a:solidFill>
            </a:endParaRPr>
          </a:p>
          <a:p>
            <a:r>
              <a:rPr lang="en-AU" dirty="0" smtClean="0">
                <a:solidFill>
                  <a:prstClr val="black"/>
                </a:solidFill>
              </a:rPr>
              <a:t> </a:t>
            </a:r>
            <a:endParaRPr lang="en-AU"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278251532"/>
              </p:ext>
            </p:extLst>
          </p:nvPr>
        </p:nvGraphicFramePr>
        <p:xfrm>
          <a:off x="251520" y="1422096"/>
          <a:ext cx="3096344" cy="5319272"/>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xmlns="" val="20000"/>
                    </a:ext>
                  </a:extLst>
                </a:gridCol>
              </a:tblGrid>
              <a:tr h="617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0" dirty="0" smtClean="0">
                          <a:solidFill>
                            <a:schemeClr val="tx1"/>
                          </a:solidFill>
                        </a:rPr>
                        <a:t>1. Introduction</a:t>
                      </a:r>
                    </a:p>
                  </a:txBody>
                  <a:tcPr marL="68580" marR="68580">
                    <a:solidFill>
                      <a:schemeClr val="accent5">
                        <a:lumMod val="20000"/>
                        <a:lumOff val="80000"/>
                      </a:schemeClr>
                    </a:solidFill>
                  </a:tcPr>
                </a:tc>
                <a:extLst>
                  <a:ext uri="{0D108BD9-81ED-4DB2-BD59-A6C34878D82A}">
                    <a16:rowId xmlns:a16="http://schemas.microsoft.com/office/drawing/2014/main" xmlns="" val="10000"/>
                  </a:ext>
                </a:extLst>
              </a:tr>
              <a:tr h="876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2. Healing/Caring/Teaching Mission of Jesus</a:t>
                      </a:r>
                    </a:p>
                  </a:txBody>
                  <a:tcPr marL="68580" marR="68580"/>
                </a:tc>
                <a:extLst>
                  <a:ext uri="{0D108BD9-81ED-4DB2-BD59-A6C34878D82A}">
                    <a16:rowId xmlns:a16="http://schemas.microsoft.com/office/drawing/2014/main" xmlns="" val="10001"/>
                  </a:ext>
                </a:extLst>
              </a:tr>
              <a:tr h="1068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3. Julian </a:t>
                      </a:r>
                      <a:r>
                        <a:rPr lang="en-AU" dirty="0" err="1" smtClean="0"/>
                        <a:t>Tenison</a:t>
                      </a:r>
                      <a:r>
                        <a:rPr lang="en-AU" dirty="0" smtClean="0"/>
                        <a:t> Woods and Mary </a:t>
                      </a:r>
                      <a:r>
                        <a:rPr lang="en-AU" dirty="0" err="1" smtClean="0"/>
                        <a:t>MacKillop</a:t>
                      </a:r>
                      <a:endParaRPr lang="en-AU" dirty="0" smtClean="0"/>
                    </a:p>
                  </a:txBody>
                  <a:tcPr marL="68580" marR="68580"/>
                </a:tc>
                <a:extLst>
                  <a:ext uri="{0D108BD9-81ED-4DB2-BD59-A6C34878D82A}">
                    <a16:rowId xmlns:a16="http://schemas.microsoft.com/office/drawing/2014/main" xmlns="" val="10002"/>
                  </a:ext>
                </a:extLst>
              </a:tr>
              <a:tr h="8768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4. </a:t>
                      </a:r>
                      <a:r>
                        <a:rPr lang="en-AU" dirty="0" err="1" smtClean="0"/>
                        <a:t>Josephite</a:t>
                      </a:r>
                      <a:r>
                        <a:rPr lang="en-AU" dirty="0" smtClean="0"/>
                        <a:t> Spirituality (Charism)</a:t>
                      </a:r>
                      <a:endParaRPr lang="en-AU" dirty="0"/>
                    </a:p>
                  </a:txBody>
                  <a:tcPr marL="68580" marR="68580"/>
                </a:tc>
                <a:extLst>
                  <a:ext uri="{0D108BD9-81ED-4DB2-BD59-A6C34878D82A}">
                    <a16:rowId xmlns:a16="http://schemas.microsoft.com/office/drawing/2014/main" xmlns="" val="10003"/>
                  </a:ext>
                </a:extLst>
              </a:tr>
              <a:tr h="8122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5. The Place of Joseph</a:t>
                      </a:r>
                    </a:p>
                  </a:txBody>
                  <a:tcPr marL="68580" marR="68580"/>
                </a:tc>
                <a:extLst>
                  <a:ext uri="{0D108BD9-81ED-4DB2-BD59-A6C34878D82A}">
                    <a16:rowId xmlns:a16="http://schemas.microsoft.com/office/drawing/2014/main" xmlns="" val="10004"/>
                  </a:ext>
                </a:extLst>
              </a:tr>
              <a:tr h="10230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6</a:t>
                      </a:r>
                      <a:r>
                        <a:rPr lang="en-AU" sz="2400" b="1" dirty="0" smtClean="0">
                          <a:solidFill>
                            <a:schemeClr val="bg1"/>
                          </a:solidFill>
                        </a:rPr>
                        <a:t>. </a:t>
                      </a:r>
                      <a:r>
                        <a:rPr lang="en-AU" sz="2000" b="1" dirty="0" smtClean="0">
                          <a:solidFill>
                            <a:schemeClr val="bg1"/>
                          </a:solidFill>
                        </a:rPr>
                        <a:t>Dignity for all Life and Especially People who have Fewer Choices</a:t>
                      </a:r>
                      <a:endParaRPr lang="en-AU" b="1" dirty="0" smtClean="0">
                        <a:solidFill>
                          <a:schemeClr val="bg1"/>
                        </a:solidFill>
                      </a:endParaRPr>
                    </a:p>
                  </a:txBody>
                  <a:tcPr marL="68580" marR="68580">
                    <a:solidFill>
                      <a:schemeClr val="accent1">
                        <a:lumMod val="75000"/>
                      </a:schemeClr>
                    </a:solidFill>
                  </a:tcPr>
                </a:tc>
                <a:extLst>
                  <a:ext uri="{0D108BD9-81ED-4DB2-BD59-A6C34878D82A}">
                    <a16:rowId xmlns:a16="http://schemas.microsoft.com/office/drawing/2014/main" xmlns="" val="10005"/>
                  </a:ext>
                </a:extLst>
              </a:tr>
            </a:tbl>
          </a:graphicData>
        </a:graphic>
      </p:graphicFrame>
      <p:grpSp>
        <p:nvGrpSpPr>
          <p:cNvPr id="6" name="Group 5"/>
          <p:cNvGrpSpPr/>
          <p:nvPr/>
        </p:nvGrpSpPr>
        <p:grpSpPr>
          <a:xfrm>
            <a:off x="195943" y="56271"/>
            <a:ext cx="8752115" cy="1249764"/>
            <a:chOff x="261258" y="101600"/>
            <a:chExt cx="11669486" cy="856343"/>
          </a:xfrm>
        </p:grpSpPr>
        <p:sp>
          <p:nvSpPr>
            <p:cNvPr id="9" name="Rectangle 8"/>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 name="TextBox 1"/>
            <p:cNvSpPr txBox="1"/>
            <p:nvPr/>
          </p:nvSpPr>
          <p:spPr>
            <a:xfrm>
              <a:off x="261258" y="279960"/>
              <a:ext cx="6487885" cy="569402"/>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2" name="TextBox 11"/>
            <p:cNvSpPr txBox="1"/>
            <p:nvPr/>
          </p:nvSpPr>
          <p:spPr>
            <a:xfrm>
              <a:off x="7237708" y="126794"/>
              <a:ext cx="4642234" cy="822469"/>
            </a:xfrm>
            <a:prstGeom prst="rect">
              <a:avLst/>
            </a:prstGeom>
            <a:noFill/>
          </p:spPr>
          <p:txBody>
            <a:bodyPr wrap="square" rtlCol="0">
              <a:spAutoFit/>
            </a:bodyPr>
            <a:lstStyle/>
            <a:p>
              <a:pPr>
                <a:defRPr/>
              </a:pPr>
              <a:r>
                <a:rPr lang="en-AU" sz="2400" dirty="0" smtClean="0">
                  <a:solidFill>
                    <a:prstClr val="black"/>
                  </a:solidFill>
                </a:rPr>
                <a:t>6. 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Choices</a:t>
              </a:r>
              <a:endParaRPr lang="en-AU" sz="2400" dirty="0">
                <a:solidFill>
                  <a:prstClr val="black"/>
                </a:solidFill>
              </a:endParaRPr>
            </a:p>
          </p:txBody>
        </p:sp>
      </p:grpSp>
      <p:pic>
        <p:nvPicPr>
          <p:cNvPr id="13" name="Picture 12"/>
          <p:cNvPicPr/>
          <p:nvPr/>
        </p:nvPicPr>
        <p:blipFill>
          <a:blip r:embed="rId5">
            <a:extLst>
              <a:ext uri="{28A0092B-C50C-407E-A947-70E740481C1C}">
                <a14:useLocalDpi xmlns:a14="http://schemas.microsoft.com/office/drawing/2010/main" val="0"/>
              </a:ext>
            </a:extLst>
          </a:blip>
          <a:stretch>
            <a:fillRect/>
          </a:stretch>
        </p:blipFill>
        <p:spPr>
          <a:xfrm>
            <a:off x="3776156" y="1639921"/>
            <a:ext cx="5367844" cy="4737650"/>
          </a:xfrm>
          <a:prstGeom prst="rect">
            <a:avLst/>
          </a:prstGeom>
          <a:effectLst>
            <a:softEdge rad="127000"/>
          </a:effectLst>
        </p:spPr>
      </p:pic>
      <p:sp>
        <p:nvSpPr>
          <p:cNvPr id="10" name="TextBox 9"/>
          <p:cNvSpPr txBox="1"/>
          <p:nvPr/>
        </p:nvSpPr>
        <p:spPr>
          <a:xfrm>
            <a:off x="3707904" y="6413671"/>
            <a:ext cx="4079929" cy="369332"/>
          </a:xfrm>
          <a:prstGeom prst="rect">
            <a:avLst/>
          </a:prstGeom>
          <a:noFill/>
        </p:spPr>
        <p:txBody>
          <a:bodyPr wrap="square" rtlCol="0">
            <a:spAutoFit/>
          </a:bodyPr>
          <a:lstStyle/>
          <a:p>
            <a:r>
              <a:rPr lang="en-AU" dirty="0" smtClean="0">
                <a:solidFill>
                  <a:prstClr val="black"/>
                </a:solidFill>
              </a:rPr>
              <a:t>Mary Southard CSJ used with permission</a:t>
            </a:r>
            <a:endParaRPr lang="en-AU" dirty="0">
              <a:solidFill>
                <a:prstClr val="black"/>
              </a:solidFill>
            </a:endParaRPr>
          </a:p>
        </p:txBody>
      </p:sp>
      <p:pic>
        <p:nvPicPr>
          <p:cNvPr id="5" name="The Josephites - Something Speci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76353"/>
            <a:ext cx="609600" cy="609600"/>
          </a:xfrm>
          <a:prstGeom prst="rect">
            <a:avLst/>
          </a:prstGeom>
        </p:spPr>
      </p:pic>
    </p:spTree>
    <p:extLst>
      <p:ext uri="{BB962C8B-B14F-4D97-AF65-F5344CB8AC3E}">
        <p14:creationId xmlns:p14="http://schemas.microsoft.com/office/powerpoint/2010/main" val="54946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par>
                          <p:cTn id="20" fill="hold">
                            <p:stCondLst>
                              <p:cond delay="40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30048" fill="hold"/>
                                        <p:tgtEl>
                                          <p:spTgt spid="5"/>
                                        </p:tgtEl>
                                      </p:cBhvr>
                                    </p:cmd>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Box 2"/>
          <p:cNvSpPr txBox="1"/>
          <p:nvPr/>
        </p:nvSpPr>
        <p:spPr>
          <a:xfrm>
            <a:off x="97972" y="1059543"/>
            <a:ext cx="3015343" cy="1754326"/>
          </a:xfrm>
          <a:prstGeom prst="rect">
            <a:avLst/>
          </a:prstGeom>
          <a:noFill/>
        </p:spPr>
        <p:txBody>
          <a:bodyPr wrap="square" rtlCol="0">
            <a:spAutoFit/>
          </a:bodyPr>
          <a:lstStyle/>
          <a:p>
            <a:endParaRPr lang="en-AU" dirty="0" smtClean="0">
              <a:solidFill>
                <a:prstClr val="black"/>
              </a:solidFill>
            </a:endParaRPr>
          </a:p>
          <a:p>
            <a:endParaRPr lang="en-AU" dirty="0" smtClean="0">
              <a:solidFill>
                <a:prstClr val="black"/>
              </a:solidFill>
            </a:endParaRPr>
          </a:p>
          <a:p>
            <a:endParaRPr lang="en-AU" dirty="0" smtClean="0">
              <a:solidFill>
                <a:prstClr val="black"/>
              </a:solidFill>
            </a:endParaRPr>
          </a:p>
          <a:p>
            <a:endParaRPr lang="en-AU" dirty="0">
              <a:solidFill>
                <a:prstClr val="black"/>
              </a:solidFill>
            </a:endParaRPr>
          </a:p>
          <a:p>
            <a:endParaRPr lang="en-AU" dirty="0">
              <a:solidFill>
                <a:prstClr val="black"/>
              </a:solidFill>
            </a:endParaRPr>
          </a:p>
          <a:p>
            <a:r>
              <a:rPr lang="en-AU" dirty="0" smtClean="0">
                <a:solidFill>
                  <a:prstClr val="black"/>
                </a:solidFill>
              </a:rPr>
              <a:t> </a:t>
            </a:r>
            <a:endParaRPr lang="en-AU" dirty="0">
              <a:solidFill>
                <a:prstClr val="black"/>
              </a:solidFill>
            </a:endParaRPr>
          </a:p>
        </p:txBody>
      </p:sp>
      <p:grpSp>
        <p:nvGrpSpPr>
          <p:cNvPr id="6" name="Group 5"/>
          <p:cNvGrpSpPr/>
          <p:nvPr/>
        </p:nvGrpSpPr>
        <p:grpSpPr>
          <a:xfrm>
            <a:off x="195943" y="56271"/>
            <a:ext cx="8752115" cy="1249764"/>
            <a:chOff x="261258" y="101600"/>
            <a:chExt cx="11669486" cy="856343"/>
          </a:xfrm>
        </p:grpSpPr>
        <p:sp>
          <p:nvSpPr>
            <p:cNvPr id="9" name="Rectangle 8"/>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2" name="TextBox 1"/>
            <p:cNvSpPr txBox="1"/>
            <p:nvPr/>
          </p:nvSpPr>
          <p:spPr>
            <a:xfrm>
              <a:off x="261258" y="279960"/>
              <a:ext cx="6487885" cy="569402"/>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2" name="TextBox 11"/>
            <p:cNvSpPr txBox="1"/>
            <p:nvPr/>
          </p:nvSpPr>
          <p:spPr>
            <a:xfrm>
              <a:off x="7237708" y="126794"/>
              <a:ext cx="4642234" cy="822469"/>
            </a:xfrm>
            <a:prstGeom prst="rect">
              <a:avLst/>
            </a:prstGeom>
            <a:noFill/>
          </p:spPr>
          <p:txBody>
            <a:bodyPr wrap="square" rtlCol="0">
              <a:spAutoFit/>
            </a:bodyPr>
            <a:lstStyle/>
            <a:p>
              <a:pPr>
                <a:defRPr/>
              </a:pPr>
              <a:r>
                <a:rPr lang="en-AU" sz="2400" dirty="0" smtClean="0">
                  <a:solidFill>
                    <a:prstClr val="black"/>
                  </a:solidFill>
                </a:rPr>
                <a:t>6. 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pic>
        <p:nvPicPr>
          <p:cNvPr id="5" name="UJrSUHK9Luw"/>
          <p:cNvPicPr>
            <a:picLocks noRot="1" noChangeAspect="1"/>
          </p:cNvPicPr>
          <p:nvPr>
            <a:videoFile r:link="rId1"/>
          </p:nvPr>
        </p:nvPicPr>
        <p:blipFill>
          <a:blip r:embed="rId4"/>
          <a:stretch>
            <a:fillRect/>
          </a:stretch>
        </p:blipFill>
        <p:spPr>
          <a:xfrm>
            <a:off x="2043905" y="1733843"/>
            <a:ext cx="6768752" cy="3807423"/>
          </a:xfrm>
          <a:prstGeom prst="rect">
            <a:avLst/>
          </a:prstGeom>
        </p:spPr>
      </p:pic>
      <p:sp>
        <p:nvSpPr>
          <p:cNvPr id="7" name="TextBox 6">
            <a:hlinkClick r:id="rId5"/>
          </p:cNvPr>
          <p:cNvSpPr txBox="1"/>
          <p:nvPr/>
        </p:nvSpPr>
        <p:spPr>
          <a:xfrm>
            <a:off x="2123728" y="5940569"/>
            <a:ext cx="6696744" cy="584775"/>
          </a:xfrm>
          <a:prstGeom prst="rect">
            <a:avLst/>
          </a:prstGeom>
          <a:noFill/>
        </p:spPr>
        <p:txBody>
          <a:bodyPr wrap="square" rtlCol="0">
            <a:spAutoFit/>
          </a:bodyPr>
          <a:lstStyle/>
          <a:p>
            <a:r>
              <a:rPr lang="en-AU" sz="3200" dirty="0" smtClean="0">
                <a:solidFill>
                  <a:prstClr val="black"/>
                </a:solidFill>
              </a:rPr>
              <a:t>Landfill Harmonic Orchestra</a:t>
            </a:r>
            <a:endParaRPr lang="en-AU" sz="3200" dirty="0">
              <a:solidFill>
                <a:prstClr val="black"/>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44" y="1580433"/>
            <a:ext cx="1194996" cy="1593328"/>
          </a:xfrm>
          <a:prstGeom prst="rect">
            <a:avLst/>
          </a:prstGeom>
        </p:spPr>
      </p:pic>
    </p:spTree>
    <p:extLst>
      <p:ext uri="{BB962C8B-B14F-4D97-AF65-F5344CB8AC3E}">
        <p14:creationId xmlns:p14="http://schemas.microsoft.com/office/powerpoint/2010/main" val="282577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rgbClr val="CCCCFF"/>
            </a:gs>
            <a:gs pos="17999">
              <a:srgbClr val="99CCFF"/>
            </a:gs>
            <a:gs pos="36000">
              <a:srgbClr val="9966FF"/>
            </a:gs>
            <a:gs pos="61000">
              <a:srgbClr val="CC99FF"/>
            </a:gs>
            <a:gs pos="82001">
              <a:srgbClr val="99CCFF"/>
            </a:gs>
            <a:gs pos="100000">
              <a:srgbClr val="CCCCFF"/>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6688"/>
            <a:chOff x="261258" y="101600"/>
            <a:chExt cx="11669486" cy="856905"/>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57580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831711"/>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L</a:t>
              </a:r>
              <a:r>
                <a:rPr lang="en-AU" sz="2400" dirty="0" smtClean="0">
                  <a:solidFill>
                    <a:prstClr val="black"/>
                  </a:solidFill>
                </a:rPr>
                <a:t>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34" y="1392518"/>
            <a:ext cx="728572" cy="971429"/>
          </a:xfrm>
          <a:prstGeom prst="rect">
            <a:avLst/>
          </a:prstGeom>
        </p:spPr>
      </p:pic>
      <p:pic>
        <p:nvPicPr>
          <p:cNvPr id="10" name="nGeXdv-uPaw"/>
          <p:cNvPicPr>
            <a:picLocks noRot="1" noChangeAspect="1"/>
          </p:cNvPicPr>
          <p:nvPr>
            <a:videoFile r:link="rId1"/>
          </p:nvPr>
        </p:nvPicPr>
        <p:blipFill>
          <a:blip r:embed="rId5"/>
          <a:stretch>
            <a:fillRect/>
          </a:stretch>
        </p:blipFill>
        <p:spPr>
          <a:xfrm>
            <a:off x="950206" y="1968759"/>
            <a:ext cx="7930331" cy="4460811"/>
          </a:xfrm>
          <a:prstGeom prst="rect">
            <a:avLst/>
          </a:prstGeom>
        </p:spPr>
      </p:pic>
      <p:sp>
        <p:nvSpPr>
          <p:cNvPr id="2" name="TextBox 1"/>
          <p:cNvSpPr txBox="1"/>
          <p:nvPr/>
        </p:nvSpPr>
        <p:spPr>
          <a:xfrm>
            <a:off x="975897" y="1604860"/>
            <a:ext cx="7930331" cy="383980"/>
          </a:xfrm>
          <a:prstGeom prst="rect">
            <a:avLst/>
          </a:prstGeom>
          <a:noFill/>
        </p:spPr>
        <p:txBody>
          <a:bodyPr wrap="square" rtlCol="0">
            <a:spAutoFit/>
          </a:bodyPr>
          <a:lstStyle/>
          <a:p>
            <a:r>
              <a:rPr lang="en-AU" dirty="0" smtClean="0">
                <a:solidFill>
                  <a:prstClr val="black"/>
                </a:solidFill>
              </a:rPr>
              <a:t>She’s alive……… beautiful……. finite…worth dying for….</a:t>
            </a:r>
            <a:endParaRPr lang="en-AU" dirty="0">
              <a:solidFill>
                <a:prstClr val="black"/>
              </a:solidFill>
            </a:endParaRPr>
          </a:p>
        </p:txBody>
      </p:sp>
    </p:spTree>
    <p:extLst>
      <p:ext uri="{BB962C8B-B14F-4D97-AF65-F5344CB8AC3E}">
        <p14:creationId xmlns:p14="http://schemas.microsoft.com/office/powerpoint/2010/main" val="3822424681"/>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rgbClr val="CCCCFF"/>
            </a:gs>
            <a:gs pos="17999">
              <a:srgbClr val="99CCFF"/>
            </a:gs>
            <a:gs pos="36000">
              <a:srgbClr val="9966FF"/>
            </a:gs>
            <a:gs pos="61000">
              <a:srgbClr val="CC99FF"/>
            </a:gs>
            <a:gs pos="82001">
              <a:srgbClr val="99CCFF"/>
            </a:gs>
            <a:gs pos="100000">
              <a:srgbClr val="CCCCFF"/>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0439"/>
            <a:ext cx="8752115" cy="1200328"/>
            <a:chOff x="261258" y="95512"/>
            <a:chExt cx="11669486" cy="947428"/>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55912"/>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61534" y="95512"/>
              <a:ext cx="4642234" cy="947428"/>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234044" y="2780928"/>
            <a:ext cx="8714014" cy="1938992"/>
          </a:xfrm>
          <a:prstGeom prst="rect">
            <a:avLst/>
          </a:prstGeom>
          <a:solidFill>
            <a:schemeClr val="tx2">
              <a:lumMod val="40000"/>
              <a:lumOff val="60000"/>
            </a:schemeClr>
          </a:solidFill>
          <a:scene3d>
            <a:camera prst="orthographicFront"/>
            <a:lightRig rig="threePt" dir="t"/>
          </a:scene3d>
          <a:sp3d>
            <a:bevelT w="152400" h="50800" prst="softRound"/>
          </a:sp3d>
        </p:spPr>
        <p:txBody>
          <a:bodyPr wrap="square" rtlCol="0">
            <a:spAutoFit/>
          </a:bodyPr>
          <a:lstStyle/>
          <a:p>
            <a:r>
              <a:rPr lang="en-AU" sz="4000" dirty="0" smtClean="0">
                <a:solidFill>
                  <a:prstClr val="black"/>
                </a:solidFill>
              </a:rPr>
              <a:t>As you listen to the song what words are particularly significant for you in your role?</a:t>
            </a:r>
            <a:endParaRPr lang="en-AU" sz="4000" dirty="0">
              <a:solidFill>
                <a:prstClr val="black"/>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49" y="1423020"/>
            <a:ext cx="808910" cy="982151"/>
          </a:xfrm>
          <a:prstGeom prst="rect">
            <a:avLst/>
          </a:prstGeom>
        </p:spPr>
      </p:pic>
    </p:spTree>
    <p:extLst>
      <p:ext uri="{BB962C8B-B14F-4D97-AF65-F5344CB8AC3E}">
        <p14:creationId xmlns:p14="http://schemas.microsoft.com/office/powerpoint/2010/main" val="2208948736"/>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243beechtreesiiii%5b1%5d"/>
          <p:cNvPicPr/>
          <p:nvPr/>
        </p:nvPicPr>
        <p:blipFill>
          <a:blip r:embed="rId4">
            <a:lum bright="30000" contrast="-70000"/>
            <a:extLst>
              <a:ext uri="{28A0092B-C50C-407E-A947-70E740481C1C}">
                <a14:useLocalDpi xmlns:a14="http://schemas.microsoft.com/office/drawing/2010/main" val="0"/>
              </a:ext>
            </a:extLst>
          </a:blip>
          <a:srcRect/>
          <a:stretch>
            <a:fillRect/>
          </a:stretch>
        </p:blipFill>
        <p:spPr bwMode="auto">
          <a:xfrm>
            <a:off x="-2" y="0"/>
            <a:ext cx="9144000" cy="6974632"/>
          </a:xfrm>
          <a:prstGeom prst="rect">
            <a:avLst/>
          </a:prstGeom>
          <a:noFill/>
          <a:ln>
            <a:noFill/>
          </a:ln>
          <a:extLst/>
        </p:spPr>
      </p:pic>
      <p:sp>
        <p:nvSpPr>
          <p:cNvPr id="7" name="Rectangle 8"/>
          <p:cNvSpPr>
            <a:spLocks noChangeArrowheads="1"/>
          </p:cNvSpPr>
          <p:nvPr/>
        </p:nvSpPr>
        <p:spPr bwMode="auto">
          <a:xfrm>
            <a:off x="329295" y="3974"/>
            <a:ext cx="4718453"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NZ" altLang="en-US" sz="2400" b="1" i="1" dirty="0" smtClean="0">
                <a:solidFill>
                  <a:prstClr val="black"/>
                </a:solidFill>
                <a:latin typeface="Arial" pitchFamily="34" charset="0"/>
                <a:ea typeface="Calibri" pitchFamily="34" charset="0"/>
                <a:cs typeface="Arial" pitchFamily="34" charset="0"/>
              </a:rPr>
              <a:t>We of the Earth, we of the spirit</a:t>
            </a:r>
            <a:br>
              <a:rPr lang="en-NZ" altLang="en-US" sz="2400" b="1" i="1" dirty="0" smtClean="0">
                <a:solidFill>
                  <a:prstClr val="black"/>
                </a:solidFill>
                <a:latin typeface="Arial" pitchFamily="34" charset="0"/>
                <a:ea typeface="Calibri" pitchFamily="34" charset="0"/>
                <a:cs typeface="Arial" pitchFamily="34" charset="0"/>
              </a:rPr>
            </a:br>
            <a:r>
              <a:rPr lang="en-NZ" altLang="en-US" sz="2400" b="1" i="1" dirty="0" smtClean="0">
                <a:solidFill>
                  <a:prstClr val="black"/>
                </a:solidFill>
                <a:latin typeface="Arial" pitchFamily="34" charset="0"/>
                <a:ea typeface="Calibri" pitchFamily="34" charset="0"/>
                <a:cs typeface="Arial" pitchFamily="34" charset="0"/>
              </a:rPr>
              <a:t>born in perfection, in nature entwined</a:t>
            </a:r>
            <a:endParaRPr lang="en-NZ" altLang="en-US" sz="2400" b="1" dirty="0" smtClean="0">
              <a:solidFill>
                <a:prstClr val="black"/>
              </a:solidFill>
              <a:latin typeface="Arial" pitchFamily="34" charset="0"/>
              <a:cs typeface="Arial" pitchFamily="34" charset="0"/>
            </a:endParaRPr>
          </a:p>
          <a:p>
            <a:pPr eaLnBrk="0" fontAlgn="base" hangingPunct="0">
              <a:spcBef>
                <a:spcPct val="0"/>
              </a:spcBef>
              <a:spcAft>
                <a:spcPct val="0"/>
              </a:spcAft>
            </a:pPr>
            <a:r>
              <a:rPr lang="en-NZ" altLang="en-US" sz="2400" b="1" i="1" dirty="0" smtClean="0">
                <a:solidFill>
                  <a:prstClr val="black"/>
                </a:solidFill>
                <a:latin typeface="Arial" pitchFamily="34" charset="0"/>
                <a:ea typeface="Times New Roman" pitchFamily="18" charset="0"/>
                <a:cs typeface="Arial" pitchFamily="34" charset="0"/>
              </a:rPr>
              <a:t>form and creation, encoded within us</a:t>
            </a:r>
            <a:br>
              <a:rPr lang="en-NZ" altLang="en-US" sz="2400" b="1" i="1" dirty="0" smtClean="0">
                <a:solidFill>
                  <a:prstClr val="black"/>
                </a:solidFill>
                <a:latin typeface="Arial" pitchFamily="34" charset="0"/>
                <a:ea typeface="Times New Roman" pitchFamily="18" charset="0"/>
                <a:cs typeface="Arial" pitchFamily="34" charset="0"/>
              </a:rPr>
            </a:br>
            <a:r>
              <a:rPr lang="en-NZ" altLang="en-US" sz="2400" b="1" i="1" dirty="0" smtClean="0">
                <a:solidFill>
                  <a:prstClr val="black"/>
                </a:solidFill>
                <a:latin typeface="Arial" pitchFamily="34" charset="0"/>
                <a:ea typeface="Times New Roman" pitchFamily="18" charset="0"/>
                <a:cs typeface="Arial" pitchFamily="34" charset="0"/>
              </a:rPr>
              <a:t>lifetimes in cycle, on pathways of time </a:t>
            </a:r>
            <a:endParaRPr lang="en-NZ" altLang="en-US" sz="2400" b="1" dirty="0" smtClean="0">
              <a:solidFill>
                <a:prstClr val="black"/>
              </a:solidFill>
              <a:latin typeface="Arial" pitchFamily="34" charset="0"/>
              <a:cs typeface="Arial" pitchFamily="34" charset="0"/>
            </a:endParaRPr>
          </a:p>
          <a:p>
            <a:pPr eaLnBrk="0" fontAlgn="base" hangingPunct="0">
              <a:spcBef>
                <a:spcPct val="0"/>
              </a:spcBef>
              <a:spcAft>
                <a:spcPct val="0"/>
              </a:spcAft>
            </a:pPr>
            <a:r>
              <a:rPr lang="en-NZ" altLang="en-US" sz="2400" b="1" i="1" dirty="0" smtClean="0">
                <a:solidFill>
                  <a:prstClr val="black"/>
                </a:solidFill>
                <a:latin typeface="Arial" pitchFamily="34" charset="0"/>
                <a:ea typeface="Times New Roman" pitchFamily="18" charset="0"/>
                <a:cs typeface="Arial" pitchFamily="34" charset="0"/>
              </a:rPr>
              <a:t>Now we have arrived, at the age of the golden</a:t>
            </a:r>
            <a:br>
              <a:rPr lang="en-NZ" altLang="en-US" sz="2400" b="1" i="1" dirty="0" smtClean="0">
                <a:solidFill>
                  <a:prstClr val="black"/>
                </a:solidFill>
                <a:latin typeface="Arial" pitchFamily="34" charset="0"/>
                <a:ea typeface="Times New Roman" pitchFamily="18" charset="0"/>
                <a:cs typeface="Arial" pitchFamily="34" charset="0"/>
              </a:rPr>
            </a:br>
            <a:r>
              <a:rPr lang="en-NZ" altLang="en-US" sz="2400" b="1" i="1" dirty="0" smtClean="0">
                <a:solidFill>
                  <a:prstClr val="black"/>
                </a:solidFill>
                <a:latin typeface="Arial" pitchFamily="34" charset="0"/>
                <a:ea typeface="Times New Roman" pitchFamily="18" charset="0"/>
                <a:cs typeface="Arial" pitchFamily="34" charset="0"/>
              </a:rPr>
              <a:t>but we stand divided, and we have forgotten </a:t>
            </a:r>
            <a:endParaRPr lang="en-NZ" altLang="en-US" sz="2400" b="1" dirty="0" smtClean="0">
              <a:solidFill>
                <a:prstClr val="black"/>
              </a:solidFill>
              <a:latin typeface="Arial" pitchFamily="34" charset="0"/>
              <a:cs typeface="Arial" pitchFamily="34" charset="0"/>
            </a:endParaRPr>
          </a:p>
          <a:p>
            <a:pPr eaLnBrk="0" fontAlgn="base" hangingPunct="0">
              <a:spcBef>
                <a:spcPct val="0"/>
              </a:spcBef>
              <a:spcAft>
                <a:spcPct val="0"/>
              </a:spcAft>
            </a:pPr>
            <a:r>
              <a:rPr lang="en-NZ" altLang="en-US" sz="2400" b="1" i="1" dirty="0" smtClean="0">
                <a:solidFill>
                  <a:prstClr val="black"/>
                </a:solidFill>
                <a:latin typeface="Arial" pitchFamily="34" charset="0"/>
                <a:ea typeface="Times New Roman" pitchFamily="18" charset="0"/>
                <a:cs typeface="Arial" pitchFamily="34" charset="0"/>
              </a:rPr>
              <a:t>From the dawn of creation, to the day of the rainbow</a:t>
            </a:r>
            <a:br>
              <a:rPr lang="en-NZ" altLang="en-US" sz="2400" b="1" i="1" dirty="0" smtClean="0">
                <a:solidFill>
                  <a:prstClr val="black"/>
                </a:solidFill>
                <a:latin typeface="Arial" pitchFamily="34" charset="0"/>
                <a:ea typeface="Times New Roman" pitchFamily="18" charset="0"/>
                <a:cs typeface="Arial" pitchFamily="34" charset="0"/>
              </a:rPr>
            </a:br>
            <a:r>
              <a:rPr lang="en-NZ" altLang="en-US" sz="2400" b="1" i="1" dirty="0" smtClean="0">
                <a:solidFill>
                  <a:prstClr val="black"/>
                </a:solidFill>
                <a:latin typeface="Arial" pitchFamily="34" charset="0"/>
                <a:ea typeface="Times New Roman" pitchFamily="18" charset="0"/>
                <a:cs typeface="Arial" pitchFamily="34" charset="0"/>
              </a:rPr>
              <a:t>we of the spirit, are born of the Earth. </a:t>
            </a:r>
          </a:p>
          <a:p>
            <a:pPr eaLnBrk="0" fontAlgn="base" hangingPunct="0">
              <a:spcBef>
                <a:spcPct val="0"/>
              </a:spcBef>
              <a:spcAft>
                <a:spcPct val="0"/>
              </a:spcAft>
            </a:pPr>
            <a:r>
              <a:rPr lang="en-NZ" altLang="en-US" sz="2400" b="1" i="1" dirty="0" smtClean="0">
                <a:solidFill>
                  <a:prstClr val="black"/>
                </a:solidFill>
                <a:latin typeface="Arial" pitchFamily="34" charset="0"/>
                <a:cs typeface="Arial" pitchFamily="34" charset="0"/>
              </a:rPr>
              <a:t>(Jeff Clarkson)</a:t>
            </a:r>
            <a:endParaRPr lang="en-NZ" altLang="en-US" sz="2400" b="1"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NZ" altLang="en-US" sz="2400" b="1" dirty="0" smtClean="0">
              <a:solidFill>
                <a:prstClr val="black"/>
              </a:solidFill>
              <a:latin typeface="Arial" pitchFamily="34" charset="0"/>
              <a:cs typeface="Arial" pitchFamily="34" charset="0"/>
            </a:endParaRPr>
          </a:p>
        </p:txBody>
      </p:sp>
      <p:sp>
        <p:nvSpPr>
          <p:cNvPr id="8" name="Rectangle 9"/>
          <p:cNvSpPr>
            <a:spLocks noChangeArrowheads="1"/>
          </p:cNvSpPr>
          <p:nvPr/>
        </p:nvSpPr>
        <p:spPr bwMode="auto">
          <a:xfrm>
            <a:off x="5575321" y="1718134"/>
            <a:ext cx="3568677"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NZ" altLang="en-US" sz="2000" b="1" i="1" dirty="0" smtClean="0">
                <a:solidFill>
                  <a:prstClr val="black"/>
                </a:solidFill>
                <a:latin typeface="Arial" pitchFamily="34" charset="0"/>
                <a:ea typeface="Times New Roman" pitchFamily="18" charset="0"/>
                <a:cs typeface="Arial" pitchFamily="34" charset="0"/>
              </a:rPr>
              <a:t>And Earth is our home</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our only home</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in an hour of time</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a moment goes by</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what have we done? </a:t>
            </a:r>
            <a:endParaRPr lang="en-NZ" altLang="en-US" sz="2000" b="1" dirty="0" smtClean="0">
              <a:solidFill>
                <a:prstClr val="black"/>
              </a:solidFill>
              <a:latin typeface="Arial" pitchFamily="34" charset="0"/>
              <a:cs typeface="Arial" pitchFamily="34" charset="0"/>
            </a:endParaRPr>
          </a:p>
          <a:p>
            <a:pPr eaLnBrk="0" fontAlgn="base" hangingPunct="0">
              <a:spcBef>
                <a:spcPct val="0"/>
              </a:spcBef>
              <a:spcAft>
                <a:spcPct val="0"/>
              </a:spcAft>
            </a:pPr>
            <a:r>
              <a:rPr lang="en-NZ" altLang="en-US" sz="2000" b="1" i="1" dirty="0" smtClean="0">
                <a:solidFill>
                  <a:prstClr val="black"/>
                </a:solidFill>
                <a:latin typeface="Arial" pitchFamily="34" charset="0"/>
                <a:ea typeface="Times New Roman" pitchFamily="18" charset="0"/>
                <a:cs typeface="Arial" pitchFamily="34" charset="0"/>
              </a:rPr>
              <a:t>Earth is our home</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our only home </a:t>
            </a:r>
            <a:endParaRPr lang="en-NZ" altLang="en-US" sz="2000" b="1" dirty="0" smtClean="0">
              <a:solidFill>
                <a:prstClr val="black"/>
              </a:solidFill>
              <a:latin typeface="Arial" pitchFamily="34" charset="0"/>
              <a:cs typeface="Arial" pitchFamily="34" charset="0"/>
            </a:endParaRPr>
          </a:p>
          <a:p>
            <a:pPr eaLnBrk="0" fontAlgn="base" hangingPunct="0">
              <a:spcBef>
                <a:spcPct val="0"/>
              </a:spcBef>
              <a:spcAft>
                <a:spcPct val="0"/>
              </a:spcAft>
            </a:pPr>
            <a:r>
              <a:rPr lang="en-NZ" altLang="en-US" sz="2000" b="1" i="1" dirty="0" smtClean="0">
                <a:solidFill>
                  <a:prstClr val="black"/>
                </a:solidFill>
                <a:latin typeface="Arial" pitchFamily="34" charset="0"/>
                <a:ea typeface="Times New Roman" pitchFamily="18" charset="0"/>
                <a:cs typeface="Arial" pitchFamily="34" charset="0"/>
              </a:rPr>
              <a:t>sea creatures, the trees</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the mountains, the seas</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to this we belong. </a:t>
            </a:r>
            <a:endParaRPr lang="en-NZ" altLang="en-US" sz="2000" b="1" dirty="0" smtClean="0">
              <a:solidFill>
                <a:prstClr val="black"/>
              </a:solidFill>
              <a:latin typeface="Arial" pitchFamily="34" charset="0"/>
              <a:cs typeface="Arial" pitchFamily="34" charset="0"/>
            </a:endParaRPr>
          </a:p>
          <a:p>
            <a:pPr eaLnBrk="0" fontAlgn="base" hangingPunct="0">
              <a:spcBef>
                <a:spcPct val="0"/>
              </a:spcBef>
              <a:spcAft>
                <a:spcPct val="0"/>
              </a:spcAft>
            </a:pPr>
            <a:r>
              <a:rPr lang="en-NZ" altLang="en-US" sz="2000" b="1" i="1" dirty="0" smtClean="0">
                <a:solidFill>
                  <a:prstClr val="black"/>
                </a:solidFill>
                <a:latin typeface="Arial" pitchFamily="34" charset="0"/>
                <a:ea typeface="Times New Roman" pitchFamily="18" charset="0"/>
                <a:cs typeface="Arial" pitchFamily="34" charset="0"/>
              </a:rPr>
              <a:t>Now the tide it has turned</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and the feelings we've found</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when we hurt the Earth</a:t>
            </a:r>
            <a:br>
              <a:rPr lang="en-NZ" altLang="en-US" sz="2000" b="1" i="1" dirty="0" smtClean="0">
                <a:solidFill>
                  <a:prstClr val="black"/>
                </a:solidFill>
                <a:latin typeface="Arial" pitchFamily="34" charset="0"/>
                <a:ea typeface="Times New Roman" pitchFamily="18" charset="0"/>
                <a:cs typeface="Arial" pitchFamily="34" charset="0"/>
              </a:rPr>
            </a:br>
            <a:r>
              <a:rPr lang="en-NZ" altLang="en-US" sz="2000" b="1" i="1" dirty="0" smtClean="0">
                <a:solidFill>
                  <a:prstClr val="black"/>
                </a:solidFill>
                <a:latin typeface="Arial" pitchFamily="34" charset="0"/>
                <a:ea typeface="Times New Roman" pitchFamily="18" charset="0"/>
                <a:cs typeface="Arial" pitchFamily="34" charset="0"/>
              </a:rPr>
              <a:t>we're hurting ourselves, </a:t>
            </a:r>
            <a:endParaRPr lang="en-NZ" altLang="en-US" sz="2000" b="1" dirty="0" smtClean="0">
              <a:solidFill>
                <a:prstClr val="black"/>
              </a:solidFill>
              <a:latin typeface="Arial" pitchFamily="34" charset="0"/>
              <a:cs typeface="Arial" pitchFamily="34" charset="0"/>
            </a:endParaRPr>
          </a:p>
          <a:p>
            <a:pPr eaLnBrk="0" fontAlgn="base" hangingPunct="0">
              <a:spcBef>
                <a:spcPct val="0"/>
              </a:spcBef>
              <a:spcAft>
                <a:spcPct val="0"/>
              </a:spcAft>
            </a:pPr>
            <a:r>
              <a:rPr lang="en-NZ" altLang="en-US" sz="2000" b="1" i="1" dirty="0" smtClean="0">
                <a:solidFill>
                  <a:prstClr val="black"/>
                </a:solidFill>
                <a:latin typeface="Arial" pitchFamily="34" charset="0"/>
                <a:ea typeface="Times New Roman" pitchFamily="18" charset="0"/>
                <a:cs typeface="Arial" pitchFamily="34" charset="0"/>
              </a:rPr>
              <a:t>Earth is our home. (Repeat)</a:t>
            </a:r>
            <a:r>
              <a:rPr lang="en-NZ" altLang="en-US" sz="2000" b="1" dirty="0" smtClean="0">
                <a:solidFill>
                  <a:prstClr val="black"/>
                </a:solidFill>
                <a:latin typeface="Arial" pitchFamily="34" charset="0"/>
                <a:ea typeface="Times New Roman" pitchFamily="18" charset="0"/>
                <a:cs typeface="Arial" pitchFamily="34" charset="0"/>
              </a:rPr>
              <a:t>. </a:t>
            </a:r>
            <a:endParaRPr lang="en-NZ" altLang="en-US" sz="2000" b="1" dirty="0" smtClean="0">
              <a:solidFill>
                <a:prstClr val="black"/>
              </a:solidFill>
              <a:latin typeface="Arial" pitchFamily="34" charset="0"/>
              <a:cs typeface="Arial" pitchFamily="34" charset="0"/>
            </a:endParaRPr>
          </a:p>
          <a:p>
            <a:pPr eaLnBrk="0" fontAlgn="base" hangingPunct="0">
              <a:spcBef>
                <a:spcPct val="0"/>
              </a:spcBef>
              <a:spcAft>
                <a:spcPct val="0"/>
              </a:spcAft>
            </a:pPr>
            <a:endParaRPr lang="en-NZ" altLang="en-US" sz="3200" b="1" dirty="0" smtClean="0">
              <a:solidFill>
                <a:prstClr val="black"/>
              </a:solidFill>
              <a:latin typeface="Arial" pitchFamily="34" charset="0"/>
              <a:cs typeface="Arial"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5534" y="188640"/>
            <a:ext cx="832373" cy="1109831"/>
          </a:xfrm>
          <a:prstGeom prst="rect">
            <a:avLst/>
          </a:prstGeom>
        </p:spPr>
      </p:pic>
      <p:pic>
        <p:nvPicPr>
          <p:cNvPr id="10" name="08 Earth Is our H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0734" y="480961"/>
            <a:ext cx="609600" cy="609600"/>
          </a:xfrm>
          <a:prstGeom prst="rect">
            <a:avLst/>
          </a:prstGeom>
        </p:spPr>
      </p:pic>
    </p:spTree>
    <p:extLst>
      <p:ext uri="{BB962C8B-B14F-4D97-AF65-F5344CB8AC3E}">
        <p14:creationId xmlns:p14="http://schemas.microsoft.com/office/powerpoint/2010/main" val="153463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0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5943" y="101601"/>
            <a:ext cx="8948057" cy="1046087"/>
            <a:chOff x="261258" y="101600"/>
            <a:chExt cx="11669486" cy="867449"/>
          </a:xfrm>
        </p:grpSpPr>
        <p:sp>
          <p:nvSpPr>
            <p:cNvPr id="4" name="Rectangle 3"/>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261258" y="279960"/>
              <a:ext cx="6487885" cy="689089"/>
            </a:xfrm>
            <a:prstGeom prst="rect">
              <a:avLst/>
            </a:prstGeom>
            <a:noFill/>
          </p:spPr>
          <p:txBody>
            <a:bodyPr wrap="square" rtlCol="0">
              <a:spAutoFit/>
            </a:bodyPr>
            <a:lstStyle/>
            <a:p>
              <a:r>
                <a:rPr lang="en-AU" sz="2400" b="1" dirty="0" smtClean="0"/>
                <a:t>Module 1: </a:t>
              </a:r>
              <a:r>
                <a:rPr lang="en-AU" sz="2400" b="1" dirty="0" err="1"/>
                <a:t>Josephite</a:t>
              </a:r>
              <a:r>
                <a:rPr lang="en-AU" sz="2400" b="1" dirty="0"/>
                <a:t> Charism/Values/Ethos</a:t>
              </a:r>
              <a:endParaRPr lang="en-AU" b="1" dirty="0"/>
            </a:p>
          </p:txBody>
        </p:sp>
        <p:sp>
          <p:nvSpPr>
            <p:cNvPr id="6" name="TextBox 5"/>
            <p:cNvSpPr txBox="1"/>
            <p:nvPr/>
          </p:nvSpPr>
          <p:spPr>
            <a:xfrm>
              <a:off x="8785480" y="294474"/>
              <a:ext cx="2825945" cy="433871"/>
            </a:xfrm>
            <a:prstGeom prst="rect">
              <a:avLst/>
            </a:prstGeom>
            <a:noFill/>
          </p:spPr>
          <p:txBody>
            <a:bodyPr wrap="square" rtlCol="0">
              <a:spAutoFit/>
            </a:bodyPr>
            <a:lstStyle/>
            <a:p>
              <a:r>
                <a:rPr lang="en-AU" sz="2800" dirty="0" smtClean="0"/>
                <a:t>Introduction</a:t>
              </a:r>
              <a:endParaRPr lang="en-AU" sz="2800" dirty="0"/>
            </a:p>
          </p:txBody>
        </p:sp>
      </p:grpSp>
      <p:sp>
        <p:nvSpPr>
          <p:cNvPr id="7" name="TextBox 6"/>
          <p:cNvSpPr txBox="1"/>
          <p:nvPr/>
        </p:nvSpPr>
        <p:spPr>
          <a:xfrm>
            <a:off x="315685" y="1291772"/>
            <a:ext cx="8632373" cy="5509200"/>
          </a:xfrm>
          <a:prstGeom prst="rect">
            <a:avLst/>
          </a:prstGeom>
          <a:solidFill>
            <a:schemeClr val="accent5">
              <a:lumMod val="60000"/>
              <a:lumOff val="40000"/>
            </a:schemeClr>
          </a:solidFill>
          <a:effectLst>
            <a:innerShdw blurRad="63500" dist="50800" dir="13500000">
              <a:prstClr val="black">
                <a:alpha val="50000"/>
              </a:prstClr>
            </a:innerShdw>
          </a:effectLst>
        </p:spPr>
        <p:txBody>
          <a:bodyPr wrap="square" rtlCol="0">
            <a:spAutoFit/>
          </a:bodyPr>
          <a:lstStyle/>
          <a:p>
            <a:pPr algn="ctr"/>
            <a:r>
              <a:rPr lang="en-US" sz="3200" dirty="0"/>
              <a:t>We will respond as ecclesial women</a:t>
            </a:r>
            <a:endParaRPr lang="en-AU" sz="3200" dirty="0"/>
          </a:p>
          <a:p>
            <a:pPr algn="ctr"/>
            <a:r>
              <a:rPr lang="en-US" sz="3200" dirty="0"/>
              <a:t>in the spirit of Mary and Julian,</a:t>
            </a:r>
            <a:endParaRPr lang="en-AU" sz="3200" dirty="0"/>
          </a:p>
          <a:p>
            <a:pPr algn="ctr"/>
            <a:r>
              <a:rPr lang="en-US" sz="3200" dirty="0"/>
              <a:t>living on the edges of our existence with Joseph,</a:t>
            </a:r>
            <a:endParaRPr lang="en-AU" sz="3200" dirty="0"/>
          </a:p>
          <a:p>
            <a:pPr algn="ctr"/>
            <a:r>
              <a:rPr lang="en-US" sz="3200" dirty="0"/>
              <a:t>as we continue to re-imagine the gospel of Jesus, the Christ.</a:t>
            </a:r>
            <a:endParaRPr lang="en-AU" sz="3200" dirty="0"/>
          </a:p>
          <a:p>
            <a:pPr algn="ctr"/>
            <a:r>
              <a:rPr lang="en-US" sz="3200" dirty="0"/>
              <a:t> </a:t>
            </a:r>
            <a:endParaRPr lang="en-AU" sz="3200" dirty="0"/>
          </a:p>
          <a:p>
            <a:pPr algn="ctr"/>
            <a:r>
              <a:rPr lang="en-US" sz="3200" dirty="0"/>
              <a:t>One with creation we are drawn into the new communion within an endlessly dynamic symphony of three movements: allurement, relationship and emergence.</a:t>
            </a:r>
            <a:endParaRPr lang="en-AU" sz="3200" dirty="0"/>
          </a:p>
          <a:p>
            <a:pPr algn="ctr"/>
            <a:endParaRPr lang="en-AU" sz="3200" dirty="0"/>
          </a:p>
        </p:txBody>
      </p:sp>
      <p:sp>
        <p:nvSpPr>
          <p:cNvPr id="9" name="Rectangle 8"/>
          <p:cNvSpPr/>
          <p:nvPr/>
        </p:nvSpPr>
        <p:spPr>
          <a:xfrm>
            <a:off x="4932041" y="6149914"/>
            <a:ext cx="4017506" cy="646331"/>
          </a:xfrm>
          <a:prstGeom prst="rect">
            <a:avLst/>
          </a:prstGeom>
        </p:spPr>
        <p:txBody>
          <a:bodyPr wrap="square">
            <a:spAutoFit/>
          </a:bodyPr>
          <a:lstStyle/>
          <a:p>
            <a:r>
              <a:rPr lang="en-AU" dirty="0" smtClean="0"/>
              <a:t>Sisters of St Joseph</a:t>
            </a:r>
          </a:p>
          <a:p>
            <a:r>
              <a:rPr lang="en-AU" dirty="0" smtClean="0"/>
              <a:t>26</a:t>
            </a:r>
            <a:r>
              <a:rPr lang="en-AU" baseline="30000" dirty="0" smtClean="0"/>
              <a:t>th</a:t>
            </a:r>
            <a:r>
              <a:rPr lang="en-AU" dirty="0" smtClean="0"/>
              <a:t> </a:t>
            </a:r>
            <a:r>
              <a:rPr lang="en-AU" dirty="0"/>
              <a:t>General Chapter 2013</a:t>
            </a:r>
          </a:p>
        </p:txBody>
      </p:sp>
    </p:spTree>
    <p:extLst>
      <p:ext uri="{BB962C8B-B14F-4D97-AF65-F5344CB8AC3E}">
        <p14:creationId xmlns:p14="http://schemas.microsoft.com/office/powerpoint/2010/main" val="13435263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3" name="Picture 1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1646255"/>
            <a:ext cx="971429" cy="971429"/>
          </a:xfrm>
          <a:prstGeom prst="rect">
            <a:avLst/>
          </a:prstGeom>
        </p:spPr>
      </p:pic>
      <p:sp>
        <p:nvSpPr>
          <p:cNvPr id="14" name="TextBox 13"/>
          <p:cNvSpPr txBox="1"/>
          <p:nvPr/>
        </p:nvSpPr>
        <p:spPr>
          <a:xfrm>
            <a:off x="261257" y="4941168"/>
            <a:ext cx="8523192" cy="1477328"/>
          </a:xfrm>
          <a:prstGeom prst="rect">
            <a:avLst/>
          </a:prstGeom>
          <a:noFill/>
        </p:spPr>
        <p:txBody>
          <a:bodyPr wrap="square" rtlCol="0">
            <a:spAutoFit/>
          </a:bodyPr>
          <a:lstStyle/>
          <a:p>
            <a:r>
              <a:rPr lang="en-AU" dirty="0" smtClean="0">
                <a:solidFill>
                  <a:prstClr val="black"/>
                </a:solidFill>
              </a:rPr>
              <a:t>1. What </a:t>
            </a:r>
            <a:r>
              <a:rPr lang="en-AU" dirty="0">
                <a:solidFill>
                  <a:prstClr val="black"/>
                </a:solidFill>
              </a:rPr>
              <a:t>is the connection between creation and Jesus for you</a:t>
            </a:r>
            <a:r>
              <a:rPr lang="en-AU" dirty="0" smtClean="0">
                <a:solidFill>
                  <a:prstClr val="black"/>
                </a:solidFill>
              </a:rPr>
              <a:t>?</a:t>
            </a:r>
          </a:p>
          <a:p>
            <a:endParaRPr lang="en-AU" dirty="0">
              <a:solidFill>
                <a:prstClr val="black"/>
              </a:solidFill>
            </a:endParaRPr>
          </a:p>
          <a:p>
            <a:r>
              <a:rPr lang="en-AU" dirty="0" smtClean="0">
                <a:solidFill>
                  <a:prstClr val="black"/>
                </a:solidFill>
              </a:rPr>
              <a:t>2. What </a:t>
            </a:r>
            <a:r>
              <a:rPr lang="en-AU" dirty="0">
                <a:solidFill>
                  <a:prstClr val="black"/>
                </a:solidFill>
              </a:rPr>
              <a:t>kind of ecological action is needed from a Christian perspective</a:t>
            </a:r>
            <a:r>
              <a:rPr lang="en-AU" dirty="0" smtClean="0">
                <a:solidFill>
                  <a:prstClr val="black"/>
                </a:solidFill>
              </a:rPr>
              <a:t>?</a:t>
            </a:r>
          </a:p>
          <a:p>
            <a:endParaRPr lang="en-AU" dirty="0">
              <a:solidFill>
                <a:prstClr val="black"/>
              </a:solidFill>
            </a:endParaRPr>
          </a:p>
          <a:p>
            <a:r>
              <a:rPr lang="en-AU" dirty="0" smtClean="0">
                <a:solidFill>
                  <a:prstClr val="black"/>
                </a:solidFill>
              </a:rPr>
              <a:t>3. How </a:t>
            </a:r>
            <a:r>
              <a:rPr lang="en-AU" dirty="0">
                <a:solidFill>
                  <a:prstClr val="black"/>
                </a:solidFill>
              </a:rPr>
              <a:t>does this impact on the decisions you make in your workplace?</a:t>
            </a:r>
          </a:p>
        </p:txBody>
      </p:sp>
      <p:pic>
        <p:nvPicPr>
          <p:cNvPr id="15" name="59c13xK3HNY"/>
          <p:cNvPicPr>
            <a:picLocks noRot="1" noChangeAspect="1"/>
          </p:cNvPicPr>
          <p:nvPr>
            <a:videoFile r:link="rId1"/>
            <p:extLst>
              <p:ext uri="{DAA4B4D4-6D71-4841-9C94-3DE7FCFB9230}">
                <p14:media xmlns:p14="http://schemas.microsoft.com/office/powerpoint/2010/main" r:link="rId2"/>
              </p:ext>
            </p:extLst>
          </p:nvPr>
        </p:nvPicPr>
        <p:blipFill>
          <a:blip r:embed="rId7"/>
          <a:stretch>
            <a:fillRect/>
          </a:stretch>
        </p:blipFill>
        <p:spPr>
          <a:xfrm>
            <a:off x="1850571" y="1646255"/>
            <a:ext cx="4572000" cy="2571750"/>
          </a:xfrm>
          <a:prstGeom prst="rect">
            <a:avLst/>
          </a:prstGeom>
        </p:spPr>
      </p:pic>
      <p:sp>
        <p:nvSpPr>
          <p:cNvPr id="16" name="TextBox 15"/>
          <p:cNvSpPr txBox="1"/>
          <p:nvPr/>
        </p:nvSpPr>
        <p:spPr>
          <a:xfrm>
            <a:off x="6981303" y="1645010"/>
            <a:ext cx="1942413" cy="646331"/>
          </a:xfrm>
          <a:prstGeom prst="rect">
            <a:avLst/>
          </a:prstGeom>
          <a:noFill/>
        </p:spPr>
        <p:txBody>
          <a:bodyPr wrap="square" rtlCol="0">
            <a:spAutoFit/>
          </a:bodyPr>
          <a:lstStyle/>
          <a:p>
            <a:r>
              <a:rPr lang="en-AU" dirty="0" smtClean="0">
                <a:solidFill>
                  <a:prstClr val="black"/>
                </a:solidFill>
              </a:rPr>
              <a:t>Interview with Denis Edwards</a:t>
            </a:r>
            <a:endParaRPr lang="en-AU" dirty="0">
              <a:solidFill>
                <a:prstClr val="black"/>
              </a:solidFill>
            </a:endParaRPr>
          </a:p>
        </p:txBody>
      </p:sp>
      <p:sp>
        <p:nvSpPr>
          <p:cNvPr id="6" name="TextBox 5"/>
          <p:cNvSpPr txBox="1"/>
          <p:nvPr/>
        </p:nvSpPr>
        <p:spPr>
          <a:xfrm>
            <a:off x="6981303" y="2708920"/>
            <a:ext cx="1551137" cy="646331"/>
          </a:xfrm>
          <a:prstGeom prst="rect">
            <a:avLst/>
          </a:prstGeom>
          <a:noFill/>
        </p:spPr>
        <p:txBody>
          <a:bodyPr wrap="square" rtlCol="0">
            <a:spAutoFit/>
          </a:bodyPr>
          <a:lstStyle/>
          <a:p>
            <a:r>
              <a:rPr lang="en-AU" dirty="0" smtClean="0">
                <a:solidFill>
                  <a:prstClr val="black"/>
                </a:solidFill>
              </a:rPr>
              <a:t>(F or MAC Computers)</a:t>
            </a:r>
            <a:endParaRPr lang="en-AU" dirty="0">
              <a:solidFill>
                <a:prstClr val="black"/>
              </a:solidFill>
            </a:endParaRPr>
          </a:p>
        </p:txBody>
      </p:sp>
      <p:grpSp>
        <p:nvGrpSpPr>
          <p:cNvPr id="11" name="Group 10"/>
          <p:cNvGrpSpPr/>
          <p:nvPr/>
        </p:nvGrpSpPr>
        <p:grpSpPr>
          <a:xfrm>
            <a:off x="195943" y="140439"/>
            <a:ext cx="8752115" cy="1200328"/>
            <a:chOff x="261258" y="95512"/>
            <a:chExt cx="11669486" cy="947428"/>
          </a:xfrm>
        </p:grpSpPr>
        <p:sp>
          <p:nvSpPr>
            <p:cNvPr id="12" name="Rectangle 11"/>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7" name="TextBox 16"/>
            <p:cNvSpPr txBox="1"/>
            <p:nvPr/>
          </p:nvSpPr>
          <p:spPr>
            <a:xfrm>
              <a:off x="261258" y="279960"/>
              <a:ext cx="6487885" cy="655912"/>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8" name="TextBox 17"/>
            <p:cNvSpPr txBox="1"/>
            <p:nvPr/>
          </p:nvSpPr>
          <p:spPr>
            <a:xfrm>
              <a:off x="7261534" y="95512"/>
              <a:ext cx="4642234" cy="947428"/>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Tree>
    <p:extLst>
      <p:ext uri="{BB962C8B-B14F-4D97-AF65-F5344CB8AC3E}">
        <p14:creationId xmlns:p14="http://schemas.microsoft.com/office/powerpoint/2010/main" val="28597336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3" name="Picture 1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646255"/>
            <a:ext cx="971429" cy="971429"/>
          </a:xfrm>
          <a:prstGeom prst="rect">
            <a:avLst/>
          </a:prstGeom>
        </p:spPr>
      </p:pic>
      <p:sp>
        <p:nvSpPr>
          <p:cNvPr id="14" name="TextBox 13"/>
          <p:cNvSpPr txBox="1"/>
          <p:nvPr/>
        </p:nvSpPr>
        <p:spPr>
          <a:xfrm>
            <a:off x="195943" y="5013176"/>
            <a:ext cx="8523192" cy="147732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p:spPr>
        <p:txBody>
          <a:bodyPr wrap="square" rtlCol="0">
            <a:spAutoFit/>
          </a:bodyPr>
          <a:lstStyle/>
          <a:p>
            <a:r>
              <a:rPr lang="en-AU" dirty="0" smtClean="0">
                <a:solidFill>
                  <a:prstClr val="black"/>
                </a:solidFill>
              </a:rPr>
              <a:t>1. What </a:t>
            </a:r>
            <a:r>
              <a:rPr lang="en-AU" dirty="0">
                <a:solidFill>
                  <a:prstClr val="black"/>
                </a:solidFill>
              </a:rPr>
              <a:t>is the connection between creation and Jesus for you</a:t>
            </a:r>
            <a:r>
              <a:rPr lang="en-AU" dirty="0" smtClean="0">
                <a:solidFill>
                  <a:prstClr val="black"/>
                </a:solidFill>
              </a:rPr>
              <a:t>?</a:t>
            </a:r>
          </a:p>
          <a:p>
            <a:endParaRPr lang="en-AU" dirty="0">
              <a:solidFill>
                <a:prstClr val="black"/>
              </a:solidFill>
            </a:endParaRPr>
          </a:p>
          <a:p>
            <a:r>
              <a:rPr lang="en-AU" dirty="0" smtClean="0">
                <a:solidFill>
                  <a:prstClr val="black"/>
                </a:solidFill>
              </a:rPr>
              <a:t>2. What </a:t>
            </a:r>
            <a:r>
              <a:rPr lang="en-AU" dirty="0">
                <a:solidFill>
                  <a:prstClr val="black"/>
                </a:solidFill>
              </a:rPr>
              <a:t>kind of ecological action is needed from a Christian perspective</a:t>
            </a:r>
            <a:r>
              <a:rPr lang="en-AU" dirty="0" smtClean="0">
                <a:solidFill>
                  <a:prstClr val="black"/>
                </a:solidFill>
              </a:rPr>
              <a:t>?</a:t>
            </a:r>
          </a:p>
          <a:p>
            <a:endParaRPr lang="en-AU" dirty="0">
              <a:solidFill>
                <a:prstClr val="black"/>
              </a:solidFill>
            </a:endParaRPr>
          </a:p>
          <a:p>
            <a:r>
              <a:rPr lang="en-AU" dirty="0" smtClean="0">
                <a:solidFill>
                  <a:prstClr val="black"/>
                </a:solidFill>
              </a:rPr>
              <a:t>3. How </a:t>
            </a:r>
            <a:r>
              <a:rPr lang="en-AU" dirty="0">
                <a:solidFill>
                  <a:prstClr val="black"/>
                </a:solidFill>
              </a:rPr>
              <a:t>does this impact on the decisions you make in your workplace?</a:t>
            </a:r>
          </a:p>
        </p:txBody>
      </p:sp>
      <p:pic>
        <p:nvPicPr>
          <p:cNvPr id="15" name="59c13xK3HNY"/>
          <p:cNvPicPr>
            <a:picLocks noRot="1" noChangeAspect="1"/>
          </p:cNvPicPr>
          <p:nvPr>
            <a:videoFile r:link="rId1"/>
          </p:nvPr>
        </p:nvPicPr>
        <p:blipFill>
          <a:blip r:embed="rId6"/>
          <a:stretch>
            <a:fillRect/>
          </a:stretch>
        </p:blipFill>
        <p:spPr>
          <a:xfrm>
            <a:off x="1850571" y="1646255"/>
            <a:ext cx="4572000" cy="2571750"/>
          </a:xfrm>
          <a:prstGeom prst="rect">
            <a:avLst/>
          </a:prstGeom>
        </p:spPr>
      </p:pic>
      <p:sp>
        <p:nvSpPr>
          <p:cNvPr id="16" name="TextBox 15"/>
          <p:cNvSpPr txBox="1"/>
          <p:nvPr/>
        </p:nvSpPr>
        <p:spPr>
          <a:xfrm>
            <a:off x="6981303" y="1645010"/>
            <a:ext cx="1942413" cy="646331"/>
          </a:xfrm>
          <a:prstGeom prst="rect">
            <a:avLst/>
          </a:prstGeom>
          <a:noFill/>
        </p:spPr>
        <p:txBody>
          <a:bodyPr wrap="square" rtlCol="0">
            <a:spAutoFit/>
          </a:bodyPr>
          <a:lstStyle/>
          <a:p>
            <a:r>
              <a:rPr lang="en-AU" dirty="0" smtClean="0">
                <a:solidFill>
                  <a:prstClr val="black"/>
                </a:solidFill>
              </a:rPr>
              <a:t>Interview with Denis Edwards</a:t>
            </a:r>
            <a:endParaRPr lang="en-AU" dirty="0">
              <a:solidFill>
                <a:prstClr val="black"/>
              </a:solidFill>
            </a:endParaRPr>
          </a:p>
        </p:txBody>
      </p:sp>
      <p:grpSp>
        <p:nvGrpSpPr>
          <p:cNvPr id="10" name="Group 9"/>
          <p:cNvGrpSpPr/>
          <p:nvPr/>
        </p:nvGrpSpPr>
        <p:grpSpPr>
          <a:xfrm>
            <a:off x="195943" y="140439"/>
            <a:ext cx="8752115" cy="1200328"/>
            <a:chOff x="261258" y="95512"/>
            <a:chExt cx="11669486" cy="947428"/>
          </a:xfrm>
        </p:grpSpPr>
        <p:sp>
          <p:nvSpPr>
            <p:cNvPr id="11" name="Rectangle 10"/>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2" name="TextBox 11"/>
            <p:cNvSpPr txBox="1"/>
            <p:nvPr/>
          </p:nvSpPr>
          <p:spPr>
            <a:xfrm>
              <a:off x="261258" y="279960"/>
              <a:ext cx="6487885" cy="655912"/>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17" name="TextBox 16"/>
            <p:cNvSpPr txBox="1"/>
            <p:nvPr/>
          </p:nvSpPr>
          <p:spPr>
            <a:xfrm>
              <a:off x="7261534" y="95512"/>
              <a:ext cx="4642234" cy="947428"/>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L</a:t>
              </a:r>
              <a:r>
                <a:rPr lang="en-AU" sz="2400" dirty="0" smtClean="0">
                  <a:solidFill>
                    <a:prstClr val="black"/>
                  </a:solidFill>
                </a:rPr>
                <a:t>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7524328" y="3429000"/>
            <a:ext cx="1471172" cy="369332"/>
          </a:xfrm>
          <a:prstGeom prst="rect">
            <a:avLst/>
          </a:prstGeom>
          <a:noFill/>
        </p:spPr>
        <p:txBody>
          <a:bodyPr wrap="none" rtlCol="0">
            <a:spAutoFit/>
          </a:bodyPr>
          <a:lstStyle/>
          <a:p>
            <a:r>
              <a:rPr lang="en-NZ" dirty="0" smtClean="0"/>
              <a:t>[For PC users]</a:t>
            </a:r>
            <a:endParaRPr lang="en-NZ" dirty="0"/>
          </a:p>
        </p:txBody>
      </p:sp>
    </p:spTree>
    <p:extLst>
      <p:ext uri="{BB962C8B-B14F-4D97-AF65-F5344CB8AC3E}">
        <p14:creationId xmlns:p14="http://schemas.microsoft.com/office/powerpoint/2010/main" val="23504861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162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33358"/>
            <a:ext cx="8752115" cy="1200328"/>
            <a:chOff x="261258" y="10992"/>
            <a:chExt cx="11669486" cy="947428"/>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55912"/>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61534" y="10992"/>
              <a:ext cx="4642234" cy="947428"/>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421466" y="2175002"/>
            <a:ext cx="8714014" cy="4401205"/>
          </a:xfrm>
          <a:prstGeom prst="rect">
            <a:avLst/>
          </a:prstGeom>
          <a:solidFill>
            <a:schemeClr val="tx2">
              <a:lumMod val="40000"/>
              <a:lumOff val="60000"/>
            </a:schemeClr>
          </a:solidFill>
          <a:scene3d>
            <a:camera prst="orthographicFront"/>
            <a:lightRig rig="threePt" dir="t"/>
          </a:scene3d>
          <a:sp3d>
            <a:bevelT w="152400" h="50800" prst="softRound"/>
          </a:sp3d>
        </p:spPr>
        <p:txBody>
          <a:bodyPr wrap="square" rtlCol="0">
            <a:spAutoFit/>
          </a:bodyPr>
          <a:lstStyle/>
          <a:p>
            <a:r>
              <a:rPr lang="en-AU" sz="2800" dirty="0" smtClean="0">
                <a:solidFill>
                  <a:prstClr val="black"/>
                </a:solidFill>
              </a:rPr>
              <a:t>Readings</a:t>
            </a:r>
          </a:p>
          <a:p>
            <a:endParaRPr lang="en-AU" sz="2800" dirty="0">
              <a:solidFill>
                <a:prstClr val="black"/>
              </a:solidFill>
            </a:endParaRPr>
          </a:p>
          <a:p>
            <a:r>
              <a:rPr lang="en-AU" sz="2800" dirty="0" smtClean="0">
                <a:solidFill>
                  <a:prstClr val="black"/>
                </a:solidFill>
              </a:rPr>
              <a:t>Polarisation </a:t>
            </a:r>
            <a:r>
              <a:rPr lang="en-AU" sz="2800" dirty="0">
                <a:solidFill>
                  <a:prstClr val="black"/>
                </a:solidFill>
              </a:rPr>
              <a:t>and justice – why evolving consciousness matters – Sue Wilson CSJ RSJ </a:t>
            </a:r>
            <a:r>
              <a:rPr lang="en-AU" sz="2800" dirty="0" smtClean="0">
                <a:solidFill>
                  <a:prstClr val="black"/>
                </a:solidFill>
              </a:rPr>
              <a:t>Resources</a:t>
            </a:r>
          </a:p>
          <a:p>
            <a:endParaRPr lang="en-AU" sz="2800" dirty="0">
              <a:solidFill>
                <a:prstClr val="black"/>
              </a:solidFill>
            </a:endParaRPr>
          </a:p>
          <a:p>
            <a:r>
              <a:rPr lang="en-AU" sz="2800" dirty="0">
                <a:solidFill>
                  <a:prstClr val="black"/>
                </a:solidFill>
              </a:rPr>
              <a:t>Why the excluded are still waiting – John </a:t>
            </a:r>
            <a:r>
              <a:rPr lang="en-AU" sz="2800" dirty="0" err="1">
                <a:solidFill>
                  <a:prstClr val="black"/>
                </a:solidFill>
              </a:rPr>
              <a:t>Falzon</a:t>
            </a:r>
            <a:r>
              <a:rPr lang="en-AU" sz="2800" b="1" dirty="0">
                <a:solidFill>
                  <a:prstClr val="black"/>
                </a:solidFill>
              </a:rPr>
              <a:t> </a:t>
            </a:r>
            <a:r>
              <a:rPr lang="en-AU" sz="2800" b="1" u="sng" dirty="0">
                <a:solidFill>
                  <a:prstClr val="black"/>
                </a:solidFill>
                <a:hlinkClick r:id="rId3"/>
              </a:rPr>
              <a:t>http://www.eurekastreet.com.au/article.aspx?aeid=41631#.VGgljpVxm1t</a:t>
            </a:r>
            <a:r>
              <a:rPr lang="en-AU" sz="2800" b="1" dirty="0">
                <a:solidFill>
                  <a:prstClr val="black"/>
                </a:solidFill>
              </a:rPr>
              <a:t> </a:t>
            </a:r>
            <a:endParaRPr lang="en-AU" sz="2800" dirty="0">
              <a:solidFill>
                <a:prstClr val="black"/>
              </a:solidFill>
            </a:endParaRPr>
          </a:p>
          <a:p>
            <a:endParaRPr lang="en-AU" sz="2800" dirty="0" smtClean="0">
              <a:solidFill>
                <a:prstClr val="black"/>
              </a:solidFill>
            </a:endParaRPr>
          </a:p>
          <a:p>
            <a:endParaRPr lang="en-AU" sz="2800" dirty="0">
              <a:solidFill>
                <a:prstClr val="black"/>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97" y="1107988"/>
            <a:ext cx="971379" cy="1295172"/>
          </a:xfrm>
          <a:prstGeom prst="rect">
            <a:avLst/>
          </a:prstGeom>
        </p:spPr>
      </p:pic>
    </p:spTree>
    <p:extLst>
      <p:ext uri="{BB962C8B-B14F-4D97-AF65-F5344CB8AC3E}">
        <p14:creationId xmlns:p14="http://schemas.microsoft.com/office/powerpoint/2010/main" val="379562555"/>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11" name="TextBox 10"/>
          <p:cNvSpPr txBox="1"/>
          <p:nvPr/>
        </p:nvSpPr>
        <p:spPr>
          <a:xfrm>
            <a:off x="195943" y="1700808"/>
            <a:ext cx="3511961" cy="3416320"/>
          </a:xfrm>
          <a:prstGeom prst="rect">
            <a:avLst/>
          </a:prstGeom>
          <a:noFill/>
        </p:spPr>
        <p:txBody>
          <a:bodyPr wrap="square" rtlCol="0">
            <a:spAutoFit/>
          </a:bodyPr>
          <a:lstStyle/>
          <a:p>
            <a:r>
              <a:rPr lang="en-AU" sz="2400" b="1" dirty="0">
                <a:solidFill>
                  <a:prstClr val="black"/>
                </a:solidFill>
                <a:hlinkClick r:id="rId3"/>
              </a:rPr>
              <a:t>Preferential Option for the Poor</a:t>
            </a:r>
            <a:endParaRPr lang="en-AU" sz="2400" b="1" dirty="0">
              <a:solidFill>
                <a:prstClr val="black"/>
              </a:solidFill>
            </a:endParaRPr>
          </a:p>
          <a:p>
            <a:r>
              <a:rPr lang="en-AU" sz="2400" dirty="0">
                <a:solidFill>
                  <a:prstClr val="black"/>
                </a:solidFill>
              </a:rPr>
              <a:t>We live in an amazing world with enough resources for everyone. Yet, many miss out</a:t>
            </a:r>
            <a:r>
              <a:rPr lang="en-AU" sz="2400" dirty="0" smtClean="0">
                <a:solidFill>
                  <a:prstClr val="black"/>
                </a:solidFill>
              </a:rPr>
              <a:t>.</a:t>
            </a:r>
          </a:p>
          <a:p>
            <a:endParaRPr lang="en-AU" sz="2400" dirty="0">
              <a:solidFill>
                <a:prstClr val="black"/>
              </a:solidFill>
            </a:endParaRPr>
          </a:p>
          <a:p>
            <a:r>
              <a:rPr lang="en-AU" sz="2400" b="1" dirty="0">
                <a:solidFill>
                  <a:prstClr val="black"/>
                </a:solidFill>
                <a:hlinkClick r:id="rId3"/>
              </a:rPr>
              <a:t>Read more </a:t>
            </a:r>
            <a:endParaRPr lang="en-AU" sz="2400" dirty="0">
              <a:solidFill>
                <a:prstClr val="black"/>
              </a:solidFill>
            </a:endParaRPr>
          </a:p>
          <a:p>
            <a:endParaRPr lang="en-AU" sz="2400" dirty="0">
              <a:solidFill>
                <a:prstClr val="black"/>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988840"/>
            <a:ext cx="4320480" cy="2592288"/>
          </a:xfrm>
          <a:prstGeom prst="rect">
            <a:avLst/>
          </a:prstGeom>
        </p:spPr>
      </p:pic>
      <p:sp>
        <p:nvSpPr>
          <p:cNvPr id="16" name="TextBox 15"/>
          <p:cNvSpPr txBox="1"/>
          <p:nvPr/>
        </p:nvSpPr>
        <p:spPr>
          <a:xfrm>
            <a:off x="467544" y="5949280"/>
            <a:ext cx="7992888" cy="461665"/>
          </a:xfrm>
          <a:prstGeom prst="rect">
            <a:avLst/>
          </a:prstGeom>
          <a:noFill/>
        </p:spPr>
        <p:txBody>
          <a:bodyPr wrap="square" rtlCol="0">
            <a:spAutoFit/>
          </a:bodyPr>
          <a:lstStyle/>
          <a:p>
            <a:r>
              <a:rPr lang="en-AU" sz="2400" dirty="0">
                <a:solidFill>
                  <a:prstClr val="black"/>
                </a:solidFill>
                <a:hlinkClick r:id="rId5"/>
              </a:rPr>
              <a:t>http://</a:t>
            </a:r>
            <a:r>
              <a:rPr lang="en-AU" sz="2400" dirty="0" smtClean="0">
                <a:solidFill>
                  <a:prstClr val="black"/>
                </a:solidFill>
                <a:hlinkClick r:id="rId5"/>
              </a:rPr>
              <a:t>www.caritas.org.au/learn/catholic-social-teaching</a:t>
            </a:r>
            <a:r>
              <a:rPr lang="en-AU" sz="2400" dirty="0" smtClean="0">
                <a:solidFill>
                  <a:prstClr val="black"/>
                </a:solidFill>
              </a:rPr>
              <a:t> </a:t>
            </a:r>
            <a:endParaRPr lang="en-AU" sz="2400" dirty="0">
              <a:solidFill>
                <a:prstClr val="black"/>
              </a:solidFill>
            </a:endParaRPr>
          </a:p>
        </p:txBody>
      </p:sp>
    </p:spTree>
    <p:extLst>
      <p:ext uri="{BB962C8B-B14F-4D97-AF65-F5344CB8AC3E}">
        <p14:creationId xmlns:p14="http://schemas.microsoft.com/office/powerpoint/2010/main" val="1286238838"/>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16" name="TextBox 15"/>
          <p:cNvSpPr txBox="1"/>
          <p:nvPr/>
        </p:nvSpPr>
        <p:spPr>
          <a:xfrm>
            <a:off x="467544" y="5949280"/>
            <a:ext cx="7992888" cy="461665"/>
          </a:xfrm>
          <a:prstGeom prst="rect">
            <a:avLst/>
          </a:prstGeom>
          <a:noFill/>
        </p:spPr>
        <p:txBody>
          <a:bodyPr wrap="square" rtlCol="0">
            <a:spAutoFit/>
          </a:bodyPr>
          <a:lstStyle/>
          <a:p>
            <a:r>
              <a:rPr lang="en-AU" sz="2400" dirty="0">
                <a:solidFill>
                  <a:prstClr val="black"/>
                </a:solidFill>
                <a:hlinkClick r:id="rId3"/>
              </a:rPr>
              <a:t>http://</a:t>
            </a:r>
            <a:r>
              <a:rPr lang="en-AU" sz="2400" dirty="0" smtClean="0">
                <a:solidFill>
                  <a:prstClr val="black"/>
                </a:solidFill>
                <a:hlinkClick r:id="rId3"/>
              </a:rPr>
              <a:t>www.caritas.org.au/learn/catholic-social-teaching</a:t>
            </a:r>
            <a:r>
              <a:rPr lang="en-AU" sz="2400" dirty="0" smtClean="0">
                <a:solidFill>
                  <a:prstClr val="black"/>
                </a:solidFill>
              </a:rPr>
              <a:t> </a:t>
            </a:r>
            <a:endParaRPr lang="en-AU" sz="2400" dirty="0">
              <a:solidFill>
                <a:prstClr val="black"/>
              </a:solidFill>
            </a:endParaRPr>
          </a:p>
        </p:txBody>
      </p:sp>
      <p:sp>
        <p:nvSpPr>
          <p:cNvPr id="20" name="TextBox 19"/>
          <p:cNvSpPr txBox="1"/>
          <p:nvPr/>
        </p:nvSpPr>
        <p:spPr>
          <a:xfrm>
            <a:off x="467544" y="1772816"/>
            <a:ext cx="3024336" cy="3539430"/>
          </a:xfrm>
          <a:prstGeom prst="rect">
            <a:avLst/>
          </a:prstGeom>
          <a:noFill/>
        </p:spPr>
        <p:txBody>
          <a:bodyPr wrap="square" rtlCol="0">
            <a:spAutoFit/>
          </a:bodyPr>
          <a:lstStyle/>
          <a:p>
            <a:r>
              <a:rPr lang="en-AU" sz="2800" b="1">
                <a:solidFill>
                  <a:prstClr val="black"/>
                </a:solidFill>
                <a:hlinkClick r:id="rId4"/>
              </a:rPr>
              <a:t>Dignity of the Human Person</a:t>
            </a:r>
            <a:endParaRPr lang="en-AU" sz="2800">
              <a:solidFill>
                <a:prstClr val="black"/>
              </a:solidFill>
            </a:endParaRPr>
          </a:p>
          <a:p>
            <a:r>
              <a:rPr lang="en-AU" sz="2800" dirty="0">
                <a:solidFill>
                  <a:prstClr val="black"/>
                </a:solidFill>
              </a:rPr>
              <a:t>We are made in God’s image. This means we each have a God-given dignity.</a:t>
            </a:r>
          </a:p>
          <a:p>
            <a:r>
              <a:rPr lang="en-AU" sz="2800" b="1" dirty="0">
                <a:solidFill>
                  <a:prstClr val="black"/>
                </a:solidFill>
                <a:hlinkClick r:id="rId4"/>
              </a:rPr>
              <a:t>Read more </a:t>
            </a:r>
            <a:endParaRPr lang="en-AU" sz="2800" dirty="0">
              <a:solidFill>
                <a:prstClr val="black"/>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7724" y="2348880"/>
            <a:ext cx="5711785" cy="2070522"/>
          </a:xfrm>
          <a:prstGeom prst="rect">
            <a:avLst/>
          </a:prstGeom>
        </p:spPr>
      </p:pic>
    </p:spTree>
    <p:extLst>
      <p:ext uri="{BB962C8B-B14F-4D97-AF65-F5344CB8AC3E}">
        <p14:creationId xmlns:p14="http://schemas.microsoft.com/office/powerpoint/2010/main" val="3096158138"/>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16" name="TextBox 15"/>
          <p:cNvSpPr txBox="1"/>
          <p:nvPr/>
        </p:nvSpPr>
        <p:spPr>
          <a:xfrm>
            <a:off x="467544" y="5949280"/>
            <a:ext cx="7992888" cy="461665"/>
          </a:xfrm>
          <a:prstGeom prst="rect">
            <a:avLst/>
          </a:prstGeom>
          <a:noFill/>
        </p:spPr>
        <p:txBody>
          <a:bodyPr wrap="square" rtlCol="0">
            <a:spAutoFit/>
          </a:bodyPr>
          <a:lstStyle/>
          <a:p>
            <a:r>
              <a:rPr lang="en-AU" sz="2400" dirty="0">
                <a:solidFill>
                  <a:prstClr val="black"/>
                </a:solidFill>
                <a:hlinkClick r:id="rId3"/>
              </a:rPr>
              <a:t>http://</a:t>
            </a:r>
            <a:r>
              <a:rPr lang="en-AU" sz="2400" dirty="0" smtClean="0">
                <a:solidFill>
                  <a:prstClr val="black"/>
                </a:solidFill>
                <a:hlinkClick r:id="rId3"/>
              </a:rPr>
              <a:t>www.caritas.org.au/learn/catholic-social-teaching</a:t>
            </a:r>
            <a:r>
              <a:rPr lang="en-AU" sz="2400" dirty="0" smtClean="0">
                <a:solidFill>
                  <a:prstClr val="black"/>
                </a:solidFill>
              </a:rPr>
              <a:t> </a:t>
            </a:r>
            <a:endParaRPr lang="en-AU" sz="2400" dirty="0">
              <a:solidFill>
                <a:prstClr val="black"/>
              </a:solidFill>
            </a:endParaRPr>
          </a:p>
        </p:txBody>
      </p:sp>
      <p:sp>
        <p:nvSpPr>
          <p:cNvPr id="2" name="TextBox 1"/>
          <p:cNvSpPr txBox="1"/>
          <p:nvPr/>
        </p:nvSpPr>
        <p:spPr>
          <a:xfrm>
            <a:off x="195943" y="1700808"/>
            <a:ext cx="3151921" cy="3108543"/>
          </a:xfrm>
          <a:prstGeom prst="rect">
            <a:avLst/>
          </a:prstGeom>
          <a:noFill/>
        </p:spPr>
        <p:txBody>
          <a:bodyPr wrap="square" rtlCol="0">
            <a:spAutoFit/>
          </a:bodyPr>
          <a:lstStyle/>
          <a:p>
            <a:r>
              <a:rPr lang="en-AU" sz="2800" b="1" dirty="0">
                <a:solidFill>
                  <a:prstClr val="black"/>
                </a:solidFill>
                <a:hlinkClick r:id="rId4"/>
              </a:rPr>
              <a:t>Stewardship of Creation</a:t>
            </a:r>
            <a:endParaRPr lang="en-AU" sz="2800" dirty="0">
              <a:solidFill>
                <a:prstClr val="black"/>
              </a:solidFill>
            </a:endParaRPr>
          </a:p>
          <a:p>
            <a:r>
              <a:rPr lang="en-AU" sz="2800" dirty="0">
                <a:solidFill>
                  <a:prstClr val="black"/>
                </a:solidFill>
              </a:rPr>
              <a:t>We are responsible for looking after the world we live in.</a:t>
            </a:r>
          </a:p>
          <a:p>
            <a:r>
              <a:rPr lang="en-AU" sz="2800" b="1" dirty="0">
                <a:solidFill>
                  <a:prstClr val="black"/>
                </a:solidFill>
                <a:hlinkClick r:id="rId4"/>
              </a:rPr>
              <a:t>Read more </a:t>
            </a:r>
            <a:endParaRPr lang="en-AU" sz="2800" dirty="0">
              <a:solidFill>
                <a:prstClr val="black"/>
              </a:solidFill>
            </a:endParaRPr>
          </a:p>
          <a:p>
            <a:endParaRPr lang="en-AU" sz="2800" dirty="0">
              <a:solidFill>
                <a:prstClr val="black"/>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2204864"/>
            <a:ext cx="5031432" cy="2368966"/>
          </a:xfrm>
          <a:prstGeom prst="rect">
            <a:avLst/>
          </a:prstGeom>
        </p:spPr>
      </p:pic>
    </p:spTree>
    <p:extLst>
      <p:ext uri="{BB962C8B-B14F-4D97-AF65-F5344CB8AC3E}">
        <p14:creationId xmlns:p14="http://schemas.microsoft.com/office/powerpoint/2010/main" val="1713865566"/>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16" name="TextBox 15"/>
          <p:cNvSpPr txBox="1"/>
          <p:nvPr/>
        </p:nvSpPr>
        <p:spPr>
          <a:xfrm>
            <a:off x="467544" y="5949280"/>
            <a:ext cx="7992888" cy="461665"/>
          </a:xfrm>
          <a:prstGeom prst="rect">
            <a:avLst/>
          </a:prstGeom>
          <a:noFill/>
        </p:spPr>
        <p:txBody>
          <a:bodyPr wrap="square" rtlCol="0">
            <a:spAutoFit/>
          </a:bodyPr>
          <a:lstStyle/>
          <a:p>
            <a:r>
              <a:rPr lang="en-AU" sz="2400" dirty="0">
                <a:solidFill>
                  <a:prstClr val="black"/>
                </a:solidFill>
                <a:hlinkClick r:id="rId3"/>
              </a:rPr>
              <a:t>http://</a:t>
            </a:r>
            <a:r>
              <a:rPr lang="en-AU" sz="2400" dirty="0" smtClean="0">
                <a:solidFill>
                  <a:prstClr val="black"/>
                </a:solidFill>
                <a:hlinkClick r:id="rId3"/>
              </a:rPr>
              <a:t>www.caritas.org.au/learn/catholic-social-teaching</a:t>
            </a:r>
            <a:r>
              <a:rPr lang="en-AU" sz="2400" dirty="0" smtClean="0">
                <a:solidFill>
                  <a:prstClr val="black"/>
                </a:solidFill>
              </a:rPr>
              <a:t> </a:t>
            </a:r>
            <a:endParaRPr lang="en-AU" sz="2400" dirty="0">
              <a:solidFill>
                <a:prstClr val="black"/>
              </a:solidFill>
            </a:endParaRPr>
          </a:p>
        </p:txBody>
      </p:sp>
      <p:sp>
        <p:nvSpPr>
          <p:cNvPr id="2" name="TextBox 1"/>
          <p:cNvSpPr txBox="1"/>
          <p:nvPr/>
        </p:nvSpPr>
        <p:spPr>
          <a:xfrm>
            <a:off x="195943" y="1772816"/>
            <a:ext cx="3367945" cy="3539430"/>
          </a:xfrm>
          <a:prstGeom prst="rect">
            <a:avLst/>
          </a:prstGeom>
          <a:noFill/>
        </p:spPr>
        <p:txBody>
          <a:bodyPr wrap="square" rtlCol="0">
            <a:spAutoFit/>
          </a:bodyPr>
          <a:lstStyle/>
          <a:p>
            <a:r>
              <a:rPr lang="en-AU" sz="2800" b="1" dirty="0">
                <a:solidFill>
                  <a:prstClr val="black"/>
                </a:solidFill>
                <a:hlinkClick r:id="rId4"/>
              </a:rPr>
              <a:t>Subsidiarity and Participation</a:t>
            </a:r>
            <a:endParaRPr lang="en-AU" sz="2800" dirty="0">
              <a:solidFill>
                <a:prstClr val="black"/>
              </a:solidFill>
            </a:endParaRPr>
          </a:p>
          <a:p>
            <a:r>
              <a:rPr lang="en-AU" sz="2800" dirty="0">
                <a:solidFill>
                  <a:prstClr val="black"/>
                </a:solidFill>
              </a:rPr>
              <a:t>The role of people in positions of power is to look after the good of all.</a:t>
            </a:r>
          </a:p>
          <a:p>
            <a:r>
              <a:rPr lang="en-AU" sz="2800" b="1" dirty="0">
                <a:solidFill>
                  <a:prstClr val="black"/>
                </a:solidFill>
                <a:hlinkClick r:id="rId4"/>
              </a:rPr>
              <a:t>Read more </a:t>
            </a:r>
            <a:endParaRPr lang="en-AU" sz="2800" dirty="0">
              <a:solidFill>
                <a:prstClr val="black"/>
              </a:solidFill>
            </a:endParaRPr>
          </a:p>
          <a:p>
            <a:endParaRPr lang="en-AU" sz="2800" dirty="0">
              <a:solidFill>
                <a:prstClr val="black"/>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936" y="2420888"/>
            <a:ext cx="4701752" cy="1821929"/>
          </a:xfrm>
          <a:prstGeom prst="rect">
            <a:avLst/>
          </a:prstGeom>
        </p:spPr>
      </p:pic>
    </p:spTree>
    <p:extLst>
      <p:ext uri="{BB962C8B-B14F-4D97-AF65-F5344CB8AC3E}">
        <p14:creationId xmlns:p14="http://schemas.microsoft.com/office/powerpoint/2010/main" val="3178806772"/>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16" name="TextBox 15"/>
          <p:cNvSpPr txBox="1"/>
          <p:nvPr/>
        </p:nvSpPr>
        <p:spPr>
          <a:xfrm>
            <a:off x="467544" y="5949280"/>
            <a:ext cx="7992888" cy="461665"/>
          </a:xfrm>
          <a:prstGeom prst="rect">
            <a:avLst/>
          </a:prstGeom>
          <a:noFill/>
        </p:spPr>
        <p:txBody>
          <a:bodyPr wrap="square" rtlCol="0">
            <a:spAutoFit/>
          </a:bodyPr>
          <a:lstStyle/>
          <a:p>
            <a:r>
              <a:rPr lang="en-AU" sz="2400" dirty="0">
                <a:solidFill>
                  <a:prstClr val="black"/>
                </a:solidFill>
                <a:hlinkClick r:id="rId3"/>
              </a:rPr>
              <a:t>http://</a:t>
            </a:r>
            <a:r>
              <a:rPr lang="en-AU" sz="2400" dirty="0" smtClean="0">
                <a:solidFill>
                  <a:prstClr val="black"/>
                </a:solidFill>
                <a:hlinkClick r:id="rId3"/>
              </a:rPr>
              <a:t>www.caritas.org.au/learn/catholic-social-teaching</a:t>
            </a:r>
            <a:r>
              <a:rPr lang="en-AU" sz="2400" dirty="0" smtClean="0">
                <a:solidFill>
                  <a:prstClr val="black"/>
                </a:solidFill>
              </a:rPr>
              <a:t> </a:t>
            </a:r>
            <a:endParaRPr lang="en-AU" sz="2400" dirty="0">
              <a:solidFill>
                <a:prstClr val="black"/>
              </a:solidFill>
            </a:endParaRPr>
          </a:p>
        </p:txBody>
      </p:sp>
      <p:sp>
        <p:nvSpPr>
          <p:cNvPr id="3" name="TextBox 2"/>
          <p:cNvSpPr txBox="1"/>
          <p:nvPr/>
        </p:nvSpPr>
        <p:spPr>
          <a:xfrm>
            <a:off x="195943" y="1486247"/>
            <a:ext cx="3439953" cy="4524315"/>
          </a:xfrm>
          <a:prstGeom prst="rect">
            <a:avLst/>
          </a:prstGeom>
          <a:noFill/>
        </p:spPr>
        <p:txBody>
          <a:bodyPr wrap="square" rtlCol="0">
            <a:spAutoFit/>
          </a:bodyPr>
          <a:lstStyle/>
          <a:p>
            <a:r>
              <a:rPr lang="en-AU" sz="3200" b="1" dirty="0">
                <a:solidFill>
                  <a:prstClr val="black"/>
                </a:solidFill>
                <a:hlinkClick r:id="rId4"/>
              </a:rPr>
              <a:t>The Common Good</a:t>
            </a:r>
            <a:endParaRPr lang="en-AU" sz="3200" dirty="0">
              <a:solidFill>
                <a:prstClr val="black"/>
              </a:solidFill>
            </a:endParaRPr>
          </a:p>
          <a:p>
            <a:r>
              <a:rPr lang="en-AU" sz="3200" dirty="0">
                <a:solidFill>
                  <a:prstClr val="black"/>
                </a:solidFill>
              </a:rPr>
              <a:t>We can only live life in all its fullness when we are in relationship with others – through community.</a:t>
            </a:r>
          </a:p>
          <a:p>
            <a:r>
              <a:rPr lang="en-AU" sz="3200" b="1" dirty="0">
                <a:solidFill>
                  <a:prstClr val="black"/>
                </a:solidFill>
                <a:hlinkClick r:id="rId4"/>
              </a:rPr>
              <a:t>Read more </a:t>
            </a:r>
            <a:endParaRPr lang="en-AU" sz="3200" dirty="0">
              <a:solidFill>
                <a:prstClr val="black"/>
              </a:solidFill>
            </a:endParaRPr>
          </a:p>
          <a:p>
            <a:endParaRPr lang="en-AU" sz="3200" dirty="0">
              <a:solidFill>
                <a:prstClr val="black"/>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1893" y="2321821"/>
            <a:ext cx="4694136" cy="2386186"/>
          </a:xfrm>
          <a:prstGeom prst="rect">
            <a:avLst/>
          </a:prstGeom>
        </p:spPr>
      </p:pic>
    </p:spTree>
    <p:extLst>
      <p:ext uri="{BB962C8B-B14F-4D97-AF65-F5344CB8AC3E}">
        <p14:creationId xmlns:p14="http://schemas.microsoft.com/office/powerpoint/2010/main" val="2815446665"/>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16" name="TextBox 15"/>
          <p:cNvSpPr txBox="1"/>
          <p:nvPr/>
        </p:nvSpPr>
        <p:spPr>
          <a:xfrm>
            <a:off x="467544" y="5949280"/>
            <a:ext cx="7992888" cy="461665"/>
          </a:xfrm>
          <a:prstGeom prst="rect">
            <a:avLst/>
          </a:prstGeom>
          <a:noFill/>
        </p:spPr>
        <p:txBody>
          <a:bodyPr wrap="square" rtlCol="0">
            <a:spAutoFit/>
          </a:bodyPr>
          <a:lstStyle/>
          <a:p>
            <a:r>
              <a:rPr lang="en-AU" sz="2400" dirty="0">
                <a:solidFill>
                  <a:prstClr val="black"/>
                </a:solidFill>
                <a:hlinkClick r:id="rId3"/>
              </a:rPr>
              <a:t>http://</a:t>
            </a:r>
            <a:r>
              <a:rPr lang="en-AU" sz="2400" dirty="0" smtClean="0">
                <a:solidFill>
                  <a:prstClr val="black"/>
                </a:solidFill>
                <a:hlinkClick r:id="rId3"/>
              </a:rPr>
              <a:t>www.caritas.org.au/learn/catholic-social-teaching</a:t>
            </a:r>
            <a:r>
              <a:rPr lang="en-AU" sz="2400" dirty="0" smtClean="0">
                <a:solidFill>
                  <a:prstClr val="black"/>
                </a:solidFill>
              </a:rPr>
              <a:t> </a:t>
            </a:r>
            <a:endParaRPr lang="en-AU" sz="2400" dirty="0">
              <a:solidFill>
                <a:prstClr val="black"/>
              </a:solidFill>
            </a:endParaRPr>
          </a:p>
        </p:txBody>
      </p:sp>
      <p:sp>
        <p:nvSpPr>
          <p:cNvPr id="2" name="TextBox 1"/>
          <p:cNvSpPr txBox="1"/>
          <p:nvPr/>
        </p:nvSpPr>
        <p:spPr>
          <a:xfrm>
            <a:off x="467544" y="1772816"/>
            <a:ext cx="3672408" cy="3539430"/>
          </a:xfrm>
          <a:prstGeom prst="rect">
            <a:avLst/>
          </a:prstGeom>
          <a:noFill/>
        </p:spPr>
        <p:txBody>
          <a:bodyPr wrap="square" rtlCol="0">
            <a:spAutoFit/>
          </a:bodyPr>
          <a:lstStyle/>
          <a:p>
            <a:r>
              <a:rPr lang="en-AU" sz="2800" b="1" dirty="0">
                <a:solidFill>
                  <a:prstClr val="black"/>
                </a:solidFill>
                <a:hlinkClick r:id="rId4"/>
              </a:rPr>
              <a:t>Solidarity</a:t>
            </a:r>
            <a:endParaRPr lang="en-AU" sz="2800" dirty="0">
              <a:solidFill>
                <a:prstClr val="black"/>
              </a:solidFill>
            </a:endParaRPr>
          </a:p>
          <a:p>
            <a:r>
              <a:rPr lang="en-AU" sz="2800" dirty="0">
                <a:solidFill>
                  <a:prstClr val="black"/>
                </a:solidFill>
              </a:rPr>
              <a:t>We should commit ourselves wholeheartedly to the good of all, to stand in solidarity with our one human family.</a:t>
            </a:r>
          </a:p>
          <a:p>
            <a:r>
              <a:rPr lang="en-AU" sz="2800" b="1" dirty="0">
                <a:solidFill>
                  <a:prstClr val="black"/>
                </a:solidFill>
                <a:hlinkClick r:id="rId4"/>
              </a:rPr>
              <a:t>Read more </a:t>
            </a:r>
            <a:endParaRPr lang="en-AU" sz="2800" dirty="0">
              <a:solidFill>
                <a:prstClr val="black"/>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687" y="2420888"/>
            <a:ext cx="4657013" cy="2386719"/>
          </a:xfrm>
          <a:prstGeom prst="rect">
            <a:avLst/>
          </a:prstGeom>
        </p:spPr>
      </p:pic>
    </p:spTree>
    <p:extLst>
      <p:ext uri="{BB962C8B-B14F-4D97-AF65-F5344CB8AC3E}">
        <p14:creationId xmlns:p14="http://schemas.microsoft.com/office/powerpoint/2010/main" val="3055169210"/>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a:xfrm>
            <a:off x="195943" y="148153"/>
            <a:ext cx="8752115" cy="1233728"/>
            <a:chOff x="261258" y="101600"/>
            <a:chExt cx="11669486" cy="930631"/>
          </a:xfrm>
        </p:grpSpPr>
        <p:sp>
          <p:nvSpPr>
            <p:cNvPr id="5" name="Rectangle 4"/>
            <p:cNvSpPr/>
            <p:nvPr/>
          </p:nvSpPr>
          <p:spPr>
            <a:xfrm>
              <a:off x="261258" y="101600"/>
              <a:ext cx="11669486" cy="856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6" name="TextBox 5"/>
            <p:cNvSpPr txBox="1"/>
            <p:nvPr/>
          </p:nvSpPr>
          <p:spPr>
            <a:xfrm>
              <a:off x="261258" y="279960"/>
              <a:ext cx="6487885" cy="626841"/>
            </a:xfrm>
            <a:prstGeom prst="rect">
              <a:avLst/>
            </a:prstGeom>
            <a:noFill/>
          </p:spPr>
          <p:txBody>
            <a:bodyPr wrap="square" rtlCol="0">
              <a:spAutoFit/>
            </a:bodyPr>
            <a:lstStyle/>
            <a:p>
              <a:r>
                <a:rPr lang="en-AU" sz="2400" b="1" dirty="0" smtClean="0">
                  <a:solidFill>
                    <a:prstClr val="black"/>
                  </a:solidFill>
                </a:rPr>
                <a:t>Module 1: </a:t>
              </a:r>
              <a:r>
                <a:rPr lang="en-AU" sz="2400" b="1" dirty="0" err="1" smtClean="0">
                  <a:solidFill>
                    <a:prstClr val="black"/>
                  </a:solidFill>
                </a:rPr>
                <a:t>Josephite</a:t>
              </a:r>
              <a:r>
                <a:rPr lang="en-AU" sz="2400" b="1" dirty="0" smtClean="0">
                  <a:solidFill>
                    <a:prstClr val="black"/>
                  </a:solidFill>
                </a:rPr>
                <a:t> Charism/Values/Ethos</a:t>
              </a:r>
              <a:endParaRPr lang="en-AU" b="1" dirty="0">
                <a:solidFill>
                  <a:prstClr val="black"/>
                </a:solidFill>
              </a:endParaRPr>
            </a:p>
          </p:txBody>
        </p:sp>
        <p:sp>
          <p:nvSpPr>
            <p:cNvPr id="7" name="TextBox 6"/>
            <p:cNvSpPr txBox="1"/>
            <p:nvPr/>
          </p:nvSpPr>
          <p:spPr>
            <a:xfrm>
              <a:off x="7237708" y="126794"/>
              <a:ext cx="4642234" cy="905437"/>
            </a:xfrm>
            <a:prstGeom prst="rect">
              <a:avLst/>
            </a:prstGeom>
            <a:noFill/>
          </p:spPr>
          <p:txBody>
            <a:bodyPr wrap="square" rtlCol="0">
              <a:spAutoFit/>
            </a:bodyPr>
            <a:lstStyle/>
            <a:p>
              <a:pPr>
                <a:defRPr/>
              </a:pPr>
              <a:r>
                <a:rPr lang="en-AU" sz="2400" dirty="0" smtClean="0">
                  <a:solidFill>
                    <a:prstClr val="black"/>
                  </a:solidFill>
                </a:rPr>
                <a:t>6.Dignity </a:t>
              </a:r>
              <a:r>
                <a:rPr lang="en-AU" sz="2400" dirty="0">
                  <a:solidFill>
                    <a:prstClr val="black"/>
                  </a:solidFill>
                </a:rPr>
                <a:t>for all </a:t>
              </a:r>
              <a:r>
                <a:rPr lang="en-AU" sz="2400" dirty="0" smtClean="0">
                  <a:solidFill>
                    <a:prstClr val="black"/>
                  </a:solidFill>
                </a:rPr>
                <a:t>Life </a:t>
              </a:r>
              <a:r>
                <a:rPr lang="en-AU" sz="2400" dirty="0">
                  <a:solidFill>
                    <a:prstClr val="black"/>
                  </a:solidFill>
                </a:rPr>
                <a:t>and </a:t>
              </a:r>
              <a:r>
                <a:rPr lang="en-AU" sz="2400" dirty="0" smtClean="0">
                  <a:solidFill>
                    <a:prstClr val="black"/>
                  </a:solidFill>
                </a:rPr>
                <a:t>Especially </a:t>
              </a:r>
              <a:r>
                <a:rPr lang="en-AU" sz="2400" dirty="0">
                  <a:solidFill>
                    <a:prstClr val="black"/>
                  </a:solidFill>
                </a:rPr>
                <a:t>P</a:t>
              </a:r>
              <a:r>
                <a:rPr lang="en-AU" sz="2400" dirty="0" smtClean="0">
                  <a:solidFill>
                    <a:prstClr val="black"/>
                  </a:solidFill>
                </a:rPr>
                <a:t>eople </a:t>
              </a:r>
              <a:r>
                <a:rPr lang="en-AU" sz="2400" dirty="0">
                  <a:solidFill>
                    <a:prstClr val="black"/>
                  </a:solidFill>
                </a:rPr>
                <a:t>who have </a:t>
              </a:r>
              <a:r>
                <a:rPr lang="en-AU" sz="2400" dirty="0" smtClean="0">
                  <a:solidFill>
                    <a:prstClr val="black"/>
                  </a:solidFill>
                </a:rPr>
                <a:t>Fewer </a:t>
              </a:r>
              <a:r>
                <a:rPr lang="en-AU" sz="2400" dirty="0">
                  <a:solidFill>
                    <a:prstClr val="black"/>
                  </a:solidFill>
                </a:rPr>
                <a:t>C</a:t>
              </a:r>
              <a:r>
                <a:rPr lang="en-AU" sz="2400" dirty="0" smtClean="0">
                  <a:solidFill>
                    <a:prstClr val="black"/>
                  </a:solidFill>
                </a:rPr>
                <a:t>hoices</a:t>
              </a:r>
              <a:endParaRPr lang="en-AU" sz="2400" dirty="0">
                <a:solidFill>
                  <a:prstClr val="black"/>
                </a:solidFill>
              </a:endParaRPr>
            </a:p>
          </p:txBody>
        </p:sp>
      </p:grpSp>
      <p:sp>
        <p:nvSpPr>
          <p:cNvPr id="2" name="TextBox 1"/>
          <p:cNvSpPr txBox="1"/>
          <p:nvPr/>
        </p:nvSpPr>
        <p:spPr>
          <a:xfrm>
            <a:off x="1173988" y="1484784"/>
            <a:ext cx="7128792" cy="5262979"/>
          </a:xfrm>
          <a:prstGeom prst="rect">
            <a:avLst/>
          </a:prstGeom>
          <a:noFill/>
        </p:spPr>
        <p:txBody>
          <a:bodyPr wrap="square" rtlCol="0">
            <a:spAutoFit/>
          </a:bodyPr>
          <a:lstStyle/>
          <a:p>
            <a:r>
              <a:rPr lang="en-AU" sz="2800" dirty="0">
                <a:solidFill>
                  <a:prstClr val="black"/>
                </a:solidFill>
              </a:rPr>
              <a:t>Pope </a:t>
            </a:r>
            <a:r>
              <a:rPr lang="en-AU" sz="2800" dirty="0" smtClean="0">
                <a:solidFill>
                  <a:prstClr val="black"/>
                </a:solidFill>
              </a:rPr>
              <a:t>Francis urges </a:t>
            </a:r>
            <a:r>
              <a:rPr lang="en-AU" sz="2800" dirty="0">
                <a:solidFill>
                  <a:prstClr val="black"/>
                </a:solidFill>
              </a:rPr>
              <a:t>business leaders to serve human dignity, common good</a:t>
            </a:r>
          </a:p>
          <a:p>
            <a:r>
              <a:rPr lang="en-AU" sz="2800" dirty="0" smtClean="0">
                <a:solidFill>
                  <a:prstClr val="black"/>
                </a:solidFill>
              </a:rPr>
              <a:t>Encyclicals</a:t>
            </a:r>
          </a:p>
          <a:p>
            <a:r>
              <a:rPr lang="en-AU" sz="2800" dirty="0" smtClean="0">
                <a:solidFill>
                  <a:prstClr val="black"/>
                </a:solidFill>
              </a:rPr>
              <a:t>Pope Frances on the Environment</a:t>
            </a:r>
          </a:p>
          <a:p>
            <a:r>
              <a:rPr lang="en-AU" sz="2800" dirty="0">
                <a:solidFill>
                  <a:prstClr val="black"/>
                </a:solidFill>
              </a:rPr>
              <a:t>Draft document from the synod on the family </a:t>
            </a:r>
            <a:endParaRPr lang="en-AU" sz="3600" dirty="0">
              <a:solidFill>
                <a:prstClr val="black"/>
              </a:solidFill>
            </a:endParaRPr>
          </a:p>
          <a:p>
            <a:r>
              <a:rPr lang="en-AU" sz="2800" dirty="0" smtClean="0">
                <a:solidFill>
                  <a:prstClr val="black"/>
                </a:solidFill>
              </a:rPr>
              <a:t>Pope Paul VI </a:t>
            </a:r>
          </a:p>
          <a:p>
            <a:r>
              <a:rPr lang="en-AU" sz="2800" dirty="0" err="1" smtClean="0">
                <a:solidFill>
                  <a:prstClr val="black"/>
                </a:solidFill>
              </a:rPr>
              <a:t>Octogesima</a:t>
            </a:r>
            <a:r>
              <a:rPr lang="en-AU" sz="2800" dirty="0" smtClean="0">
                <a:solidFill>
                  <a:prstClr val="black"/>
                </a:solidFill>
              </a:rPr>
              <a:t> </a:t>
            </a:r>
            <a:r>
              <a:rPr lang="en-AU" sz="2800" dirty="0" err="1" smtClean="0">
                <a:solidFill>
                  <a:prstClr val="black"/>
                </a:solidFill>
              </a:rPr>
              <a:t>Advenines</a:t>
            </a:r>
            <a:r>
              <a:rPr lang="en-AU" sz="2800" dirty="0" smtClean="0">
                <a:solidFill>
                  <a:prstClr val="black"/>
                </a:solidFill>
              </a:rPr>
              <a:t> (May 5</a:t>
            </a:r>
            <a:r>
              <a:rPr lang="en-AU" sz="2800" baseline="30000" dirty="0" smtClean="0">
                <a:solidFill>
                  <a:prstClr val="black"/>
                </a:solidFill>
              </a:rPr>
              <a:t>th</a:t>
            </a:r>
            <a:r>
              <a:rPr lang="en-AU" sz="2800" dirty="0" smtClean="0">
                <a:solidFill>
                  <a:prstClr val="black"/>
                </a:solidFill>
              </a:rPr>
              <a:t> 1971)</a:t>
            </a:r>
          </a:p>
          <a:p>
            <a:r>
              <a:rPr lang="en-AU" sz="2800" dirty="0" err="1" smtClean="0">
                <a:solidFill>
                  <a:prstClr val="black"/>
                </a:solidFill>
              </a:rPr>
              <a:t>Populorum</a:t>
            </a:r>
            <a:r>
              <a:rPr lang="en-AU" sz="2800" dirty="0" smtClean="0">
                <a:solidFill>
                  <a:prstClr val="black"/>
                </a:solidFill>
              </a:rPr>
              <a:t> </a:t>
            </a:r>
            <a:r>
              <a:rPr lang="en-AU" sz="2800" dirty="0" err="1" smtClean="0">
                <a:solidFill>
                  <a:prstClr val="black"/>
                </a:solidFill>
              </a:rPr>
              <a:t>Progressio</a:t>
            </a:r>
            <a:r>
              <a:rPr lang="en-AU" sz="2800" dirty="0">
                <a:solidFill>
                  <a:prstClr val="black"/>
                </a:solidFill>
              </a:rPr>
              <a:t> (1967) </a:t>
            </a:r>
            <a:r>
              <a:rPr lang="en-AU" sz="2800" dirty="0">
                <a:solidFill>
                  <a:prstClr val="black"/>
                </a:solidFill>
                <a:hlinkClick r:id="rId3"/>
              </a:rPr>
              <a:t>http://</a:t>
            </a:r>
            <a:r>
              <a:rPr lang="en-AU" sz="2800" dirty="0" smtClean="0">
                <a:solidFill>
                  <a:prstClr val="black"/>
                </a:solidFill>
                <a:hlinkClick r:id="rId3"/>
              </a:rPr>
              <a:t>www.papalencyclicals.net/Paul06/p6develo.htm</a:t>
            </a:r>
            <a:r>
              <a:rPr lang="en-AU" sz="2800" dirty="0" smtClean="0">
                <a:solidFill>
                  <a:prstClr val="black"/>
                </a:solidFill>
              </a:rPr>
              <a:t> </a:t>
            </a:r>
          </a:p>
          <a:p>
            <a:r>
              <a:rPr lang="en-AU" sz="2800" dirty="0" smtClean="0">
                <a:solidFill>
                  <a:prstClr val="black"/>
                </a:solidFill>
              </a:rPr>
              <a:t>Pope Leo </a:t>
            </a:r>
          </a:p>
          <a:p>
            <a:r>
              <a:rPr lang="en-AU" sz="2800" dirty="0" err="1" smtClean="0">
                <a:solidFill>
                  <a:prstClr val="black"/>
                </a:solidFill>
              </a:rPr>
              <a:t>Rerum</a:t>
            </a:r>
            <a:r>
              <a:rPr lang="en-AU" sz="2800" dirty="0" smtClean="0">
                <a:solidFill>
                  <a:prstClr val="black"/>
                </a:solidFill>
              </a:rPr>
              <a:t> </a:t>
            </a:r>
            <a:r>
              <a:rPr lang="en-AU" sz="2800" dirty="0" err="1" smtClean="0">
                <a:solidFill>
                  <a:prstClr val="black"/>
                </a:solidFill>
              </a:rPr>
              <a:t>Novarum</a:t>
            </a:r>
            <a:r>
              <a:rPr lang="en-AU" sz="2800" dirty="0" smtClean="0">
                <a:solidFill>
                  <a:prstClr val="black"/>
                </a:solidFill>
              </a:rPr>
              <a:t> (1891)</a:t>
            </a:r>
            <a:endParaRPr lang="en-AU" sz="2800" dirty="0">
              <a:solidFill>
                <a:prstClr val="black"/>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43" y="1484784"/>
            <a:ext cx="971379" cy="1295172"/>
          </a:xfrm>
          <a:prstGeom prst="rect">
            <a:avLst/>
          </a:prstGeom>
        </p:spPr>
      </p:pic>
    </p:spTree>
    <p:extLst>
      <p:ext uri="{BB962C8B-B14F-4D97-AF65-F5344CB8AC3E}">
        <p14:creationId xmlns:p14="http://schemas.microsoft.com/office/powerpoint/2010/main" val="141414442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3221</TotalTime>
  <Words>6524</Words>
  <Application>Microsoft Office PowerPoint</Application>
  <PresentationFormat>On-screen Show (4:3)</PresentationFormat>
  <Paragraphs>1123</Paragraphs>
  <Slides>112</Slides>
  <Notes>102</Notes>
  <HiddenSlides>0</HiddenSlides>
  <MMClips>16</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112</vt:i4>
      </vt:variant>
    </vt:vector>
  </HeadingPairs>
  <TitlesOfParts>
    <vt:vector size="128" baseType="lpstr">
      <vt:lpstr>맑은 고딕</vt:lpstr>
      <vt:lpstr>Andy</vt:lpstr>
      <vt:lpstr>Arial</vt:lpstr>
      <vt:lpstr>Arial Rounded MT Bold</vt:lpstr>
      <vt:lpstr>Boulder</vt:lpstr>
      <vt:lpstr>Calibri</vt:lpstr>
      <vt:lpstr>Comic Sans MS</vt:lpstr>
      <vt:lpstr>Gill Sans MT</vt:lpstr>
      <vt:lpstr>Kristen ITC</vt:lpstr>
      <vt:lpstr>Papyrus</vt:lpstr>
      <vt:lpstr>Sylfaen</vt:lpstr>
      <vt:lpstr>Tahoma</vt:lpstr>
      <vt:lpstr>Times New Roman</vt:lpstr>
      <vt:lpstr>Wingdings</vt:lpstr>
      <vt:lpstr>Wingdings 2</vt:lpstr>
      <vt:lpstr>Office Theme</vt:lpstr>
      <vt:lpstr>PowerPoint Presentation</vt:lpstr>
      <vt:lpstr>Orientation and On-going Development  Into Josephite Ministry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is</vt:lpstr>
      <vt:lpstr>Mission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Spirituality</vt:lpstr>
      <vt:lpstr>      CYCLE OF SPIRITUALITY</vt:lpstr>
      <vt:lpstr>PowerPoint Presentation</vt:lpstr>
      <vt:lpstr>PowerPoint Presentation</vt:lpstr>
      <vt:lpstr>Charism (Greek – “gift”)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dc:creator>
  <cp:lastModifiedBy>Geraldine Larkins</cp:lastModifiedBy>
  <cp:revision>289</cp:revision>
  <dcterms:created xsi:type="dcterms:W3CDTF">2015-05-13T09:10:14Z</dcterms:created>
  <dcterms:modified xsi:type="dcterms:W3CDTF">2016-04-02T23:24:13Z</dcterms:modified>
</cp:coreProperties>
</file>